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Nunito"/>
      <p:regular r:id="rId17"/>
    </p:embeddedFont>
    <p:embeddedFont>
      <p:font typeface="Nunito"/>
      <p:regular r:id="rId18"/>
    </p:embeddedFont>
    <p:embeddedFont>
      <p:font typeface="Nunito"/>
      <p:regular r:id="rId19"/>
    </p:embeddedFont>
    <p:embeddedFont>
      <p:font typeface="Nunito"/>
      <p:regular r:id="rId20"/>
    </p:embeddedFont>
    <p:embeddedFont>
      <p:font typeface="Nunito"/>
      <p:regular r:id="rId21"/>
    </p:embeddedFont>
    <p:embeddedFont>
      <p:font typeface="Nunito"/>
      <p:regular r:id="rId22"/>
    </p:embeddedFont>
    <p:embeddedFont>
      <p:font typeface="Nunito"/>
      <p:regular r:id="rId23"/>
    </p:embeddedFont>
    <p:embeddedFont>
      <p:font typeface="Nuni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image" Target="../media/image-2-8.svg"/><Relationship Id="rId9" Type="http://schemas.openxmlformats.org/officeDocument/2006/relationships/slideLayout" Target="../slideLayouts/slideLayout3.xml"/><Relationship Id="rId10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soscisurvey.de/help/doku.php/en:start" TargetMode="External"/><Relationship Id="rId2" Type="http://schemas.openxmlformats.org/officeDocument/2006/relationships/hyperlink" Target="https://oecd.ai/en/ai-principles" TargetMode="External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75892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7A003F"/>
                </a:solidFill>
                <a:latin typeface="Nunito Bold" pitchFamily="34" charset="0"/>
                <a:ea typeface="Nunito Bold" pitchFamily="34" charset="-122"/>
                <a:cs typeface="Nunito Bold" pitchFamily="34" charset="-120"/>
              </a:rPr>
              <a:t>Quantitative Research Methods (920470)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3913703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Otto von Guericke University Magdeburg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4454485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i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Professorship of Engineering Pedagogics and Technical Education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280190" y="4995267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Instructor: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M.A. Hannes Tegelbeckers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280190" y="5536049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Assistants: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A. E. M. Sabbir Rifat, Mahwish Kanwal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0579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7A003F"/>
                </a:solidFill>
                <a:latin typeface="Nunito Bold" pitchFamily="34" charset="0"/>
                <a:ea typeface="Nunito Bold" pitchFamily="34" charset="-122"/>
                <a:cs typeface="Nunito Bold" pitchFamily="34" charset="-120"/>
              </a:rPr>
              <a:t>Bibliography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837492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The following resources provide foundational knowledge and contemporary perspectives on quantitative methods, R programming, and the integration of artificial intelligence in educational research contexts.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1091446" y="2919055"/>
            <a:ext cx="127451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Hair, J. F., Sarstedt, M., &amp; Ringle, C. (2022). </a:t>
            </a:r>
            <a:pPr algn="l" indent="0" marL="0">
              <a:lnSpc>
                <a:spcPts val="2500"/>
              </a:lnSpc>
              <a:buNone/>
            </a:pPr>
            <a:r>
              <a:rPr lang="en-US" sz="1550" i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Quantitative Research Methods with SmartPLS and R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. Springer.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93790" y="2695813"/>
            <a:ext cx="22860" cy="764024"/>
          </a:xfrm>
          <a:prstGeom prst="rect">
            <a:avLst/>
          </a:prstGeom>
          <a:solidFill>
            <a:srgbClr val="7B0240"/>
          </a:solidFill>
          <a:ln/>
        </p:spPr>
      </p:sp>
      <p:sp>
        <p:nvSpPr>
          <p:cNvPr id="6" name="Text 4"/>
          <p:cNvSpPr/>
          <p:nvPr/>
        </p:nvSpPr>
        <p:spPr>
          <a:xfrm>
            <a:off x="1091446" y="3906322"/>
            <a:ext cx="127451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Miao, F., &amp; Cukurova, M. (2024). </a:t>
            </a:r>
            <a:pPr algn="l" indent="0" marL="0">
              <a:lnSpc>
                <a:spcPts val="2500"/>
              </a:lnSpc>
              <a:buNone/>
            </a:pPr>
            <a:r>
              <a:rPr lang="en-US" sz="1550" i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UNESCO AI Competency Framework for Teachers and Students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. UNESCO.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93790" y="3683079"/>
            <a:ext cx="22860" cy="764024"/>
          </a:xfrm>
          <a:prstGeom prst="rect">
            <a:avLst/>
          </a:prstGeom>
          <a:solidFill>
            <a:srgbClr val="7B0240"/>
          </a:solidFill>
          <a:ln/>
        </p:spPr>
      </p:sp>
      <p:sp>
        <p:nvSpPr>
          <p:cNvPr id="8" name="Text 6"/>
          <p:cNvSpPr/>
          <p:nvPr/>
        </p:nvSpPr>
        <p:spPr>
          <a:xfrm>
            <a:off x="1091446" y="4893588"/>
            <a:ext cx="127451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OECD (2024). </a:t>
            </a:r>
            <a:pPr algn="l" indent="0" marL="0">
              <a:lnSpc>
                <a:spcPts val="2500"/>
              </a:lnSpc>
              <a:buNone/>
            </a:pPr>
            <a:r>
              <a:rPr lang="en-US" sz="1550" i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AI Principles for Education and Research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93790" y="4670346"/>
            <a:ext cx="22860" cy="764024"/>
          </a:xfrm>
          <a:prstGeom prst="rect">
            <a:avLst/>
          </a:prstGeom>
          <a:solidFill>
            <a:srgbClr val="7B0240"/>
          </a:solidFill>
          <a:ln/>
        </p:spPr>
      </p:sp>
      <p:sp>
        <p:nvSpPr>
          <p:cNvPr id="10" name="Text 8"/>
          <p:cNvSpPr/>
          <p:nvPr/>
        </p:nvSpPr>
        <p:spPr>
          <a:xfrm>
            <a:off x="1091446" y="5880854"/>
            <a:ext cx="127451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Tegelbeckers, H. (2024). </a:t>
            </a:r>
            <a:pPr algn="l" indent="0" marL="0">
              <a:lnSpc>
                <a:spcPts val="2500"/>
              </a:lnSpc>
              <a:buNone/>
            </a:pPr>
            <a:r>
              <a:rPr lang="en-US" sz="1550" i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AI in TVET – Foundations and Applications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. OVGU UNEVOC Centre.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93790" y="5657612"/>
            <a:ext cx="22860" cy="764024"/>
          </a:xfrm>
          <a:prstGeom prst="rect">
            <a:avLst/>
          </a:prstGeom>
          <a:solidFill>
            <a:srgbClr val="7B0240"/>
          </a:solidFill>
          <a:ln/>
        </p:spPr>
      </p:sp>
      <p:sp>
        <p:nvSpPr>
          <p:cNvPr id="12" name="Text 10"/>
          <p:cNvSpPr/>
          <p:nvPr/>
        </p:nvSpPr>
        <p:spPr>
          <a:xfrm>
            <a:off x="1091446" y="6868120"/>
            <a:ext cx="127451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Wickham, H. (2023). </a:t>
            </a:r>
            <a:pPr algn="l" indent="0" marL="0">
              <a:lnSpc>
                <a:spcPts val="2500"/>
              </a:lnSpc>
              <a:buNone/>
            </a:pPr>
            <a:r>
              <a:rPr lang="en-US" sz="1550" i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 for Data Science (2nd ed.)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. O'Reilly Media.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793790" y="6644878"/>
            <a:ext cx="22860" cy="764024"/>
          </a:xfrm>
          <a:prstGeom prst="rect">
            <a:avLst/>
          </a:prstGeom>
          <a:solidFill>
            <a:srgbClr val="7B0240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2347" y="469106"/>
            <a:ext cx="4265295" cy="533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50" b="1" dirty="0">
                <a:solidFill>
                  <a:srgbClr val="7A003F"/>
                </a:solidFill>
                <a:latin typeface="Nunito Bold" pitchFamily="34" charset="0"/>
                <a:ea typeface="Nunito Bold" pitchFamily="34" charset="-122"/>
                <a:cs typeface="Nunito Bold" pitchFamily="34" charset="-120"/>
              </a:rPr>
              <a:t>Course Overview</a:t>
            </a:r>
            <a:endParaRPr lang="en-US" sz="3350" dirty="0"/>
          </a:p>
        </p:txBody>
      </p:sp>
      <p:sp>
        <p:nvSpPr>
          <p:cNvPr id="3" name="Shape 1"/>
          <p:cNvSpPr/>
          <p:nvPr/>
        </p:nvSpPr>
        <p:spPr>
          <a:xfrm>
            <a:off x="682347" y="1343263"/>
            <a:ext cx="6547604" cy="2055257"/>
          </a:xfrm>
          <a:prstGeom prst="roundRect">
            <a:avLst>
              <a:gd name="adj" fmla="val 3487"/>
            </a:avLst>
          </a:prstGeom>
          <a:solidFill>
            <a:srgbClr val="FECDE6"/>
          </a:solidFill>
          <a:ln w="7620">
            <a:solidFill>
              <a:srgbClr val="E4B3CC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60465" y="1521381"/>
            <a:ext cx="511731" cy="511731"/>
          </a:xfrm>
          <a:prstGeom prst="roundRect">
            <a:avLst>
              <a:gd name="adj" fmla="val 17866976"/>
            </a:avLst>
          </a:prstGeom>
          <a:solidFill>
            <a:srgbClr val="7B0240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01197" y="1662113"/>
            <a:ext cx="230267" cy="2302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60465" y="2203609"/>
            <a:ext cx="2132648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Nunito Bold" pitchFamily="34" charset="0"/>
                <a:ea typeface="Nunito Bold" pitchFamily="34" charset="-122"/>
                <a:cs typeface="Nunito Bold" pitchFamily="34" charset="-120"/>
              </a:rPr>
              <a:t>Duration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860465" y="2572345"/>
            <a:ext cx="6191369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14 weeks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860465" y="2947511"/>
            <a:ext cx="6191369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12 November 2025 – 4 February 2026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7400449" y="1343263"/>
            <a:ext cx="6547604" cy="2055257"/>
          </a:xfrm>
          <a:prstGeom prst="roundRect">
            <a:avLst>
              <a:gd name="adj" fmla="val 3487"/>
            </a:avLst>
          </a:prstGeom>
          <a:solidFill>
            <a:srgbClr val="FECDE6"/>
          </a:solidFill>
          <a:ln w="7620">
            <a:solidFill>
              <a:srgbClr val="E4B3CC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578566" y="1521381"/>
            <a:ext cx="511731" cy="511731"/>
          </a:xfrm>
          <a:prstGeom prst="roundRect">
            <a:avLst>
              <a:gd name="adj" fmla="val 17866976"/>
            </a:avLst>
          </a:prstGeom>
          <a:solidFill>
            <a:srgbClr val="7B0240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19298" y="1662113"/>
            <a:ext cx="230267" cy="23026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578566" y="2203609"/>
            <a:ext cx="2132648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Nunito Bold" pitchFamily="34" charset="0"/>
                <a:ea typeface="Nunito Bold" pitchFamily="34" charset="-122"/>
                <a:cs typeface="Nunito Bold" pitchFamily="34" charset="-120"/>
              </a:rPr>
              <a:t>Format</a:t>
            </a:r>
            <a:endParaRPr lang="en-US" sz="1650" dirty="0"/>
          </a:p>
        </p:txBody>
      </p:sp>
      <p:sp>
        <p:nvSpPr>
          <p:cNvPr id="13" name="Text 9"/>
          <p:cNvSpPr/>
          <p:nvPr/>
        </p:nvSpPr>
        <p:spPr>
          <a:xfrm>
            <a:off x="7578566" y="2572345"/>
            <a:ext cx="6191369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Weekly seminar sessions combined with self-directed learning components</a:t>
            </a:r>
            <a:endParaRPr lang="en-US" sz="1300" dirty="0"/>
          </a:p>
        </p:txBody>
      </p:sp>
      <p:sp>
        <p:nvSpPr>
          <p:cNvPr id="14" name="Shape 10"/>
          <p:cNvSpPr/>
          <p:nvPr/>
        </p:nvSpPr>
        <p:spPr>
          <a:xfrm>
            <a:off x="682347" y="3569018"/>
            <a:ext cx="6547604" cy="2055257"/>
          </a:xfrm>
          <a:prstGeom prst="roundRect">
            <a:avLst>
              <a:gd name="adj" fmla="val 3487"/>
            </a:avLst>
          </a:prstGeom>
          <a:solidFill>
            <a:srgbClr val="FECDE6"/>
          </a:solidFill>
          <a:ln w="7620">
            <a:solidFill>
              <a:srgbClr val="E4B3CC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860465" y="3747135"/>
            <a:ext cx="511731" cy="511731"/>
          </a:xfrm>
          <a:prstGeom prst="roundRect">
            <a:avLst>
              <a:gd name="adj" fmla="val 17866976"/>
            </a:avLst>
          </a:prstGeom>
          <a:solidFill>
            <a:srgbClr val="7B0240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1197" y="3887867"/>
            <a:ext cx="230267" cy="230267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860465" y="4429363"/>
            <a:ext cx="2132648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Nunito Bold" pitchFamily="34" charset="0"/>
                <a:ea typeface="Nunito Bold" pitchFamily="34" charset="-122"/>
                <a:cs typeface="Nunito Bold" pitchFamily="34" charset="-120"/>
              </a:rPr>
              <a:t>Tools</a:t>
            </a:r>
            <a:endParaRPr lang="en-US" sz="1650" dirty="0"/>
          </a:p>
        </p:txBody>
      </p:sp>
      <p:sp>
        <p:nvSpPr>
          <p:cNvPr id="18" name="Text 13"/>
          <p:cNvSpPr/>
          <p:nvPr/>
        </p:nvSpPr>
        <p:spPr>
          <a:xfrm>
            <a:off x="860465" y="4798100"/>
            <a:ext cx="6191369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 Studio for statistical analysis</a:t>
            </a:r>
            <a:endParaRPr lang="en-US" sz="1300" dirty="0"/>
          </a:p>
        </p:txBody>
      </p:sp>
      <p:sp>
        <p:nvSpPr>
          <p:cNvPr id="19" name="Text 14"/>
          <p:cNvSpPr/>
          <p:nvPr/>
        </p:nvSpPr>
        <p:spPr>
          <a:xfrm>
            <a:off x="860465" y="5173266"/>
            <a:ext cx="6191369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AI tools: ChatGPT, Claude, Perplexity, Consensus</a:t>
            </a:r>
            <a:endParaRPr lang="en-US" sz="1300" dirty="0"/>
          </a:p>
        </p:txBody>
      </p:sp>
      <p:sp>
        <p:nvSpPr>
          <p:cNvPr id="20" name="Shape 15"/>
          <p:cNvSpPr/>
          <p:nvPr/>
        </p:nvSpPr>
        <p:spPr>
          <a:xfrm>
            <a:off x="7400449" y="3569018"/>
            <a:ext cx="6547604" cy="2055257"/>
          </a:xfrm>
          <a:prstGeom prst="roundRect">
            <a:avLst>
              <a:gd name="adj" fmla="val 3487"/>
            </a:avLst>
          </a:prstGeom>
          <a:solidFill>
            <a:srgbClr val="FECDE6"/>
          </a:solidFill>
          <a:ln w="7620">
            <a:solidFill>
              <a:srgbClr val="E4B3CC"/>
            </a:solidFill>
            <a:prstDash val="solid"/>
          </a:ln>
        </p:spPr>
      </p:sp>
      <p:sp>
        <p:nvSpPr>
          <p:cNvPr id="21" name="Shape 16"/>
          <p:cNvSpPr/>
          <p:nvPr/>
        </p:nvSpPr>
        <p:spPr>
          <a:xfrm>
            <a:off x="7578566" y="3747135"/>
            <a:ext cx="511731" cy="511731"/>
          </a:xfrm>
          <a:prstGeom prst="roundRect">
            <a:avLst>
              <a:gd name="adj" fmla="val 17866976"/>
            </a:avLst>
          </a:prstGeom>
          <a:solidFill>
            <a:srgbClr val="7B0240"/>
          </a:solidFill>
          <a:ln/>
        </p:spPr>
      </p:sp>
      <p:pic>
        <p:nvPicPr>
          <p:cNvPr id="2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19298" y="3887867"/>
            <a:ext cx="230267" cy="230267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7578566" y="4429363"/>
            <a:ext cx="2132648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Nunito Bold" pitchFamily="34" charset="0"/>
                <a:ea typeface="Nunito Bold" pitchFamily="34" charset="-122"/>
                <a:cs typeface="Nunito Bold" pitchFamily="34" charset="-120"/>
              </a:rPr>
              <a:t>Language</a:t>
            </a:r>
            <a:endParaRPr lang="en-US" sz="1650" dirty="0"/>
          </a:p>
        </p:txBody>
      </p:sp>
      <p:sp>
        <p:nvSpPr>
          <p:cNvPr id="24" name="Text 18"/>
          <p:cNvSpPr/>
          <p:nvPr/>
        </p:nvSpPr>
        <p:spPr>
          <a:xfrm>
            <a:off x="7578566" y="4798100"/>
            <a:ext cx="6191369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English throughout all sessions and materials</a:t>
            </a:r>
            <a:endParaRPr lang="en-US" sz="1300" dirty="0"/>
          </a:p>
        </p:txBody>
      </p:sp>
      <p:sp>
        <p:nvSpPr>
          <p:cNvPr id="25" name="Text 19"/>
          <p:cNvSpPr/>
          <p:nvPr/>
        </p:nvSpPr>
        <p:spPr>
          <a:xfrm>
            <a:off x="682347" y="5880140"/>
            <a:ext cx="3005733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7A003F"/>
                </a:solidFill>
                <a:latin typeface="Nunito Bold" pitchFamily="34" charset="0"/>
                <a:ea typeface="Nunito Bold" pitchFamily="34" charset="-122"/>
                <a:cs typeface="Nunito Bold" pitchFamily="34" charset="-120"/>
              </a:rPr>
              <a:t>Assessment Components</a:t>
            </a:r>
            <a:endParaRPr lang="en-US" sz="2000" dirty="0"/>
          </a:p>
        </p:txBody>
      </p:sp>
      <p:sp>
        <p:nvSpPr>
          <p:cNvPr id="26" name="Text 20"/>
          <p:cNvSpPr/>
          <p:nvPr/>
        </p:nvSpPr>
        <p:spPr>
          <a:xfrm>
            <a:off x="682347" y="6626304"/>
            <a:ext cx="2777014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7A003F"/>
                </a:solidFill>
                <a:latin typeface="Nunito Bold" pitchFamily="34" charset="0"/>
                <a:ea typeface="Nunito Bold" pitchFamily="34" charset="-122"/>
                <a:cs typeface="Nunito Bold" pitchFamily="34" charset="-120"/>
              </a:rPr>
              <a:t>Student Presentation (50%)</a:t>
            </a:r>
            <a:endParaRPr lang="en-US" sz="1650" dirty="0"/>
          </a:p>
        </p:txBody>
      </p:sp>
      <p:sp>
        <p:nvSpPr>
          <p:cNvPr id="27" name="Text 21"/>
          <p:cNvSpPr/>
          <p:nvPr/>
        </p:nvSpPr>
        <p:spPr>
          <a:xfrm>
            <a:off x="682347" y="7063264"/>
            <a:ext cx="6424732" cy="545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45 min presentation covering research idea, prompting strategies, and critical reflection on R and AI use in your project</a:t>
            </a:r>
            <a:endParaRPr lang="en-US" sz="1300" dirty="0"/>
          </a:p>
        </p:txBody>
      </p:sp>
      <p:sp>
        <p:nvSpPr>
          <p:cNvPr id="28" name="Text 22"/>
          <p:cNvSpPr/>
          <p:nvPr/>
        </p:nvSpPr>
        <p:spPr>
          <a:xfrm>
            <a:off x="7530941" y="6626304"/>
            <a:ext cx="2205038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7A003F"/>
                </a:solidFill>
                <a:latin typeface="Nunito Bold" pitchFamily="34" charset="0"/>
                <a:ea typeface="Nunito Bold" pitchFamily="34" charset="-122"/>
                <a:cs typeface="Nunito Bold" pitchFamily="34" charset="-120"/>
              </a:rPr>
              <a:t>Research Paper (50%)</a:t>
            </a:r>
            <a:endParaRPr lang="en-US" sz="1650" dirty="0"/>
          </a:p>
        </p:txBody>
      </p:sp>
      <p:sp>
        <p:nvSpPr>
          <p:cNvPr id="29" name="Text 23"/>
          <p:cNvSpPr/>
          <p:nvPr/>
        </p:nvSpPr>
        <p:spPr>
          <a:xfrm>
            <a:off x="7530941" y="7063264"/>
            <a:ext cx="6424732" cy="545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AI-supported research paper accompanied by a detailed prompting diary documenting your AI interactions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4899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7A003F"/>
                </a:solidFill>
                <a:latin typeface="Nunito Bold" pitchFamily="34" charset="0"/>
                <a:ea typeface="Nunito Bold" pitchFamily="34" charset="-122"/>
                <a:cs typeface="Nunito Bold" pitchFamily="34" charset="-120"/>
              </a:rPr>
              <a:t>Learning Goals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111812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This course empowers you to become a proficient quantitative researcher in the age of AI-enhanced methodology. By the end of the seminar, you will have developed both technical competencies and critical thinking skills essential for contemporary research practice.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2970133"/>
            <a:ext cx="6422231" cy="1824276"/>
          </a:xfrm>
          <a:prstGeom prst="roundRect">
            <a:avLst>
              <a:gd name="adj" fmla="val 6015"/>
            </a:avLst>
          </a:prstGeom>
          <a:solidFill>
            <a:srgbClr val="FFFFFF"/>
          </a:solidFill>
          <a:ln w="22860">
            <a:solidFill>
              <a:srgbClr val="E4B3CC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70930" y="2970133"/>
            <a:ext cx="91440" cy="1824276"/>
          </a:xfrm>
          <a:prstGeom prst="roundRect">
            <a:avLst>
              <a:gd name="adj" fmla="val 91163"/>
            </a:avLst>
          </a:prstGeom>
          <a:solidFill>
            <a:srgbClr val="7B0240"/>
          </a:solidFill>
          <a:ln/>
        </p:spPr>
      </p:sp>
      <p:sp>
        <p:nvSpPr>
          <p:cNvPr id="6" name="Text 4"/>
          <p:cNvSpPr/>
          <p:nvPr/>
        </p:nvSpPr>
        <p:spPr>
          <a:xfrm>
            <a:off x="1083588" y="3191351"/>
            <a:ext cx="493990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Nunito Bold" pitchFamily="34" charset="0"/>
                <a:ea typeface="Nunito Bold" pitchFamily="34" charset="-122"/>
                <a:cs typeface="Nunito Bold" pitchFamily="34" charset="-120"/>
              </a:rPr>
              <a:t>Design and Conduct Quantitative Research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1083588" y="3620572"/>
            <a:ext cx="59112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Master the complete research cycle from formulating research questions to designing surveys, collecting data, and drawing valid conclusions from empirical evidence.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414379" y="2970133"/>
            <a:ext cx="6422231" cy="1824276"/>
          </a:xfrm>
          <a:prstGeom prst="roundRect">
            <a:avLst>
              <a:gd name="adj" fmla="val 6015"/>
            </a:avLst>
          </a:prstGeom>
          <a:solidFill>
            <a:srgbClr val="FFFFFF"/>
          </a:solidFill>
          <a:ln w="22860">
            <a:solidFill>
              <a:srgbClr val="E4B3CC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1519" y="2970133"/>
            <a:ext cx="91440" cy="1824276"/>
          </a:xfrm>
          <a:prstGeom prst="roundRect">
            <a:avLst>
              <a:gd name="adj" fmla="val 91163"/>
            </a:avLst>
          </a:prstGeom>
          <a:solidFill>
            <a:srgbClr val="7B0240"/>
          </a:solidFill>
          <a:ln/>
        </p:spPr>
      </p:sp>
      <p:sp>
        <p:nvSpPr>
          <p:cNvPr id="10" name="Text 8"/>
          <p:cNvSpPr/>
          <p:nvPr/>
        </p:nvSpPr>
        <p:spPr>
          <a:xfrm>
            <a:off x="7704177" y="3191351"/>
            <a:ext cx="273462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Nunito Bold" pitchFamily="34" charset="0"/>
                <a:ea typeface="Nunito Bold" pitchFamily="34" charset="-122"/>
                <a:cs typeface="Nunito Bold" pitchFamily="34" charset="-120"/>
              </a:rPr>
              <a:t>Use R for Data Analysis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7704177" y="3620572"/>
            <a:ext cx="59112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Gain hands-on experience with R Studio for statistical computing, data manipulation, and creating publication-quality visualisations using modern packages like ggplot2.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93790" y="4992767"/>
            <a:ext cx="6422231" cy="2141815"/>
          </a:xfrm>
          <a:prstGeom prst="roundRect">
            <a:avLst>
              <a:gd name="adj" fmla="val 5123"/>
            </a:avLst>
          </a:prstGeom>
          <a:solidFill>
            <a:srgbClr val="FFFFFF"/>
          </a:solidFill>
          <a:ln w="22860">
            <a:solidFill>
              <a:srgbClr val="E4B3CC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70930" y="4992767"/>
            <a:ext cx="91440" cy="2141815"/>
          </a:xfrm>
          <a:prstGeom prst="roundRect">
            <a:avLst>
              <a:gd name="adj" fmla="val 91163"/>
            </a:avLst>
          </a:prstGeom>
          <a:solidFill>
            <a:srgbClr val="7B0240"/>
          </a:solidFill>
          <a:ln/>
        </p:spPr>
      </p:sp>
      <p:sp>
        <p:nvSpPr>
          <p:cNvPr id="14" name="Text 12"/>
          <p:cNvSpPr/>
          <p:nvPr/>
        </p:nvSpPr>
        <p:spPr>
          <a:xfrm>
            <a:off x="1083588" y="5213985"/>
            <a:ext cx="311777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Nunito Bold" pitchFamily="34" charset="0"/>
                <a:ea typeface="Nunito Bold" pitchFamily="34" charset="-122"/>
                <a:cs typeface="Nunito Bold" pitchFamily="34" charset="-120"/>
              </a:rPr>
              <a:t>Apply AI Tools to Research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1083588" y="5643205"/>
            <a:ext cx="59112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Leverage artificial intelligence to enhance research design, accelerate literature reviews, interpret complex data patterns, and improve academic writing whilst maintaining scholarly rigour.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414379" y="4992767"/>
            <a:ext cx="6422231" cy="2141815"/>
          </a:xfrm>
          <a:prstGeom prst="roundRect">
            <a:avLst>
              <a:gd name="adj" fmla="val 5123"/>
            </a:avLst>
          </a:prstGeom>
          <a:solidFill>
            <a:srgbClr val="FFFFFF"/>
          </a:solidFill>
          <a:ln w="22860">
            <a:solidFill>
              <a:srgbClr val="E4B3CC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391519" y="4992767"/>
            <a:ext cx="91440" cy="2141815"/>
          </a:xfrm>
          <a:prstGeom prst="roundRect">
            <a:avLst>
              <a:gd name="adj" fmla="val 91163"/>
            </a:avLst>
          </a:prstGeom>
          <a:solidFill>
            <a:srgbClr val="7B0240"/>
          </a:solidFill>
          <a:ln/>
        </p:spPr>
      </p:sp>
      <p:sp>
        <p:nvSpPr>
          <p:cNvPr id="18" name="Text 16"/>
          <p:cNvSpPr/>
          <p:nvPr/>
        </p:nvSpPr>
        <p:spPr>
          <a:xfrm>
            <a:off x="7704177" y="5213985"/>
            <a:ext cx="334744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Nunito Bold" pitchFamily="34" charset="0"/>
                <a:ea typeface="Nunito Bold" pitchFamily="34" charset="-122"/>
                <a:cs typeface="Nunito Bold" pitchFamily="34" charset="-120"/>
              </a:rPr>
              <a:t>Critically Reflect on AI Ethics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7704177" y="5643205"/>
            <a:ext cx="591121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Develop a nuanced understanding of ethical considerations in AI-assisted research, including bias detection, transparency requirements, and effective prompting strategies for reliable outputs.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0056" y="828437"/>
            <a:ext cx="2812971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7A003F"/>
                </a:solidFill>
                <a:latin typeface="Nunito Bold" pitchFamily="34" charset="0"/>
                <a:ea typeface="Nunito Bold" pitchFamily="34" charset="-122"/>
                <a:cs typeface="Nunito Bold" pitchFamily="34" charset="-120"/>
              </a:rPr>
              <a:t>Course Timeline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450056" y="1405057"/>
            <a:ext cx="13730288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The 14-week course combines structured input sessions on Wednesdays with self-directed learning modules on Mondays, creating a balanced approach to skill development and independent research practice.</a:t>
            </a:r>
            <a:endParaRPr lang="en-US" sz="850" dirty="0"/>
          </a:p>
        </p:txBody>
      </p:sp>
      <p:sp>
        <p:nvSpPr>
          <p:cNvPr id="4" name="Shape 2"/>
          <p:cNvSpPr/>
          <p:nvPr/>
        </p:nvSpPr>
        <p:spPr>
          <a:xfrm>
            <a:off x="450056" y="1711642"/>
            <a:ext cx="13730288" cy="5689521"/>
          </a:xfrm>
          <a:prstGeom prst="roundRect">
            <a:avLst>
              <a:gd name="adj" fmla="val 83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457676" y="1719263"/>
            <a:ext cx="13715048" cy="33027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570428" y="1794391"/>
            <a:ext cx="1143953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Week</a:t>
            </a: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1947029" y="1794391"/>
            <a:ext cx="1138833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Date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3318510" y="1794391"/>
            <a:ext cx="1138833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Day</a:t>
            </a:r>
            <a:endParaRPr lang="en-US" sz="850" dirty="0"/>
          </a:p>
        </p:txBody>
      </p:sp>
      <p:sp>
        <p:nvSpPr>
          <p:cNvPr id="9" name="Text 7"/>
          <p:cNvSpPr/>
          <p:nvPr/>
        </p:nvSpPr>
        <p:spPr>
          <a:xfrm>
            <a:off x="4689991" y="1794391"/>
            <a:ext cx="2967038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Focus</a:t>
            </a:r>
            <a:endParaRPr lang="en-US" sz="850" dirty="0"/>
          </a:p>
        </p:txBody>
      </p:sp>
      <p:sp>
        <p:nvSpPr>
          <p:cNvPr id="10" name="Text 8"/>
          <p:cNvSpPr/>
          <p:nvPr/>
        </p:nvSpPr>
        <p:spPr>
          <a:xfrm>
            <a:off x="7889677" y="1794391"/>
            <a:ext cx="1138833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Mode</a:t>
            </a:r>
            <a:endParaRPr lang="en-US" sz="850" dirty="0"/>
          </a:p>
        </p:txBody>
      </p:sp>
      <p:sp>
        <p:nvSpPr>
          <p:cNvPr id="11" name="Text 9"/>
          <p:cNvSpPr/>
          <p:nvPr/>
        </p:nvSpPr>
        <p:spPr>
          <a:xfrm>
            <a:off x="9261158" y="1794391"/>
            <a:ext cx="4799052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Description</a:t>
            </a:r>
            <a:endParaRPr lang="en-US" sz="850" dirty="0"/>
          </a:p>
        </p:txBody>
      </p:sp>
      <p:sp>
        <p:nvSpPr>
          <p:cNvPr id="12" name="Shape 10"/>
          <p:cNvSpPr/>
          <p:nvPr/>
        </p:nvSpPr>
        <p:spPr>
          <a:xfrm>
            <a:off x="457676" y="2049542"/>
            <a:ext cx="13715048" cy="33027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570428" y="2124670"/>
            <a:ext cx="1143953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850" dirty="0"/>
          </a:p>
        </p:txBody>
      </p:sp>
      <p:sp>
        <p:nvSpPr>
          <p:cNvPr id="14" name="Text 12"/>
          <p:cNvSpPr/>
          <p:nvPr/>
        </p:nvSpPr>
        <p:spPr>
          <a:xfrm>
            <a:off x="1947029" y="2124670"/>
            <a:ext cx="1138833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12.11.25</a:t>
            </a:r>
            <a:endParaRPr lang="en-US" sz="850" dirty="0"/>
          </a:p>
        </p:txBody>
      </p:sp>
      <p:sp>
        <p:nvSpPr>
          <p:cNvPr id="15" name="Text 13"/>
          <p:cNvSpPr/>
          <p:nvPr/>
        </p:nvSpPr>
        <p:spPr>
          <a:xfrm>
            <a:off x="3318510" y="2124670"/>
            <a:ext cx="1138833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Wed</a:t>
            </a:r>
            <a:endParaRPr lang="en-US" sz="850" dirty="0"/>
          </a:p>
        </p:txBody>
      </p:sp>
      <p:sp>
        <p:nvSpPr>
          <p:cNvPr id="16" name="Text 14"/>
          <p:cNvSpPr/>
          <p:nvPr/>
        </p:nvSpPr>
        <p:spPr>
          <a:xfrm>
            <a:off x="4689991" y="2124670"/>
            <a:ext cx="2967038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Introduction, R Setup &amp; AI Basics</a:t>
            </a:r>
            <a:endParaRPr lang="en-US" sz="850" dirty="0"/>
          </a:p>
        </p:txBody>
      </p:sp>
      <p:sp>
        <p:nvSpPr>
          <p:cNvPr id="17" name="Text 15"/>
          <p:cNvSpPr/>
          <p:nvPr/>
        </p:nvSpPr>
        <p:spPr>
          <a:xfrm>
            <a:off x="7889677" y="2124670"/>
            <a:ext cx="1138833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Input</a:t>
            </a:r>
            <a:endParaRPr lang="en-US" sz="850" dirty="0"/>
          </a:p>
        </p:txBody>
      </p:sp>
      <p:sp>
        <p:nvSpPr>
          <p:cNvPr id="18" name="Text 16"/>
          <p:cNvSpPr/>
          <p:nvPr/>
        </p:nvSpPr>
        <p:spPr>
          <a:xfrm>
            <a:off x="9261158" y="2124670"/>
            <a:ext cx="4799052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Install R Studio, start R project with MTCARS dataset; introduction to prompting and AI tools</a:t>
            </a:r>
            <a:endParaRPr lang="en-US" sz="850" dirty="0"/>
          </a:p>
        </p:txBody>
      </p:sp>
      <p:sp>
        <p:nvSpPr>
          <p:cNvPr id="19" name="Shape 17"/>
          <p:cNvSpPr/>
          <p:nvPr/>
        </p:nvSpPr>
        <p:spPr>
          <a:xfrm>
            <a:off x="457676" y="2379821"/>
            <a:ext cx="13715048" cy="51030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570428" y="2454950"/>
            <a:ext cx="1143953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850" dirty="0"/>
          </a:p>
        </p:txBody>
      </p:sp>
      <p:sp>
        <p:nvSpPr>
          <p:cNvPr id="21" name="Text 19"/>
          <p:cNvSpPr/>
          <p:nvPr/>
        </p:nvSpPr>
        <p:spPr>
          <a:xfrm>
            <a:off x="1947029" y="2454950"/>
            <a:ext cx="1138833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19.11.25</a:t>
            </a:r>
            <a:endParaRPr lang="en-US" sz="850" dirty="0"/>
          </a:p>
        </p:txBody>
      </p:sp>
      <p:sp>
        <p:nvSpPr>
          <p:cNvPr id="22" name="Text 20"/>
          <p:cNvSpPr/>
          <p:nvPr/>
        </p:nvSpPr>
        <p:spPr>
          <a:xfrm>
            <a:off x="3318510" y="2454950"/>
            <a:ext cx="1138833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Wed</a:t>
            </a:r>
            <a:endParaRPr lang="en-US" sz="850" dirty="0"/>
          </a:p>
        </p:txBody>
      </p:sp>
      <p:sp>
        <p:nvSpPr>
          <p:cNvPr id="23" name="Text 21"/>
          <p:cNvSpPr/>
          <p:nvPr/>
        </p:nvSpPr>
        <p:spPr>
          <a:xfrm>
            <a:off x="4689991" y="2454950"/>
            <a:ext cx="2967038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AI Prompting &amp; Research Basics</a:t>
            </a:r>
            <a:endParaRPr lang="en-US" sz="850" dirty="0"/>
          </a:p>
        </p:txBody>
      </p:sp>
      <p:sp>
        <p:nvSpPr>
          <p:cNvPr id="24" name="Text 22"/>
          <p:cNvSpPr/>
          <p:nvPr/>
        </p:nvSpPr>
        <p:spPr>
          <a:xfrm>
            <a:off x="7889677" y="2454950"/>
            <a:ext cx="1138833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Input</a:t>
            </a:r>
            <a:endParaRPr lang="en-US" sz="850" dirty="0"/>
          </a:p>
        </p:txBody>
      </p:sp>
      <p:sp>
        <p:nvSpPr>
          <p:cNvPr id="25" name="Text 23"/>
          <p:cNvSpPr/>
          <p:nvPr/>
        </p:nvSpPr>
        <p:spPr>
          <a:xfrm>
            <a:off x="9261158" y="2454950"/>
            <a:ext cx="4799052" cy="360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Crafting effective prompts for research design; R fundamentals covering objects, vectors, and data frames</a:t>
            </a:r>
            <a:endParaRPr lang="en-US" sz="850" dirty="0"/>
          </a:p>
        </p:txBody>
      </p:sp>
      <p:sp>
        <p:nvSpPr>
          <p:cNvPr id="26" name="Shape 24"/>
          <p:cNvSpPr/>
          <p:nvPr/>
        </p:nvSpPr>
        <p:spPr>
          <a:xfrm>
            <a:off x="457676" y="2890123"/>
            <a:ext cx="13715048" cy="51030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570428" y="2965252"/>
            <a:ext cx="1143953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850" dirty="0"/>
          </a:p>
        </p:txBody>
      </p:sp>
      <p:sp>
        <p:nvSpPr>
          <p:cNvPr id="28" name="Text 26"/>
          <p:cNvSpPr/>
          <p:nvPr/>
        </p:nvSpPr>
        <p:spPr>
          <a:xfrm>
            <a:off x="1947029" y="2965252"/>
            <a:ext cx="1138833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26.11.25</a:t>
            </a:r>
            <a:endParaRPr lang="en-US" sz="850" dirty="0"/>
          </a:p>
        </p:txBody>
      </p:sp>
      <p:sp>
        <p:nvSpPr>
          <p:cNvPr id="29" name="Text 27"/>
          <p:cNvSpPr/>
          <p:nvPr/>
        </p:nvSpPr>
        <p:spPr>
          <a:xfrm>
            <a:off x="3318510" y="2965252"/>
            <a:ext cx="1138833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Wed</a:t>
            </a:r>
            <a:endParaRPr lang="en-US" sz="850" dirty="0"/>
          </a:p>
        </p:txBody>
      </p:sp>
      <p:sp>
        <p:nvSpPr>
          <p:cNvPr id="30" name="Text 28"/>
          <p:cNvSpPr/>
          <p:nvPr/>
        </p:nvSpPr>
        <p:spPr>
          <a:xfrm>
            <a:off x="4689991" y="2965252"/>
            <a:ext cx="2967038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Research Questions &amp; Literature Review</a:t>
            </a:r>
            <a:endParaRPr lang="en-US" sz="850" dirty="0"/>
          </a:p>
        </p:txBody>
      </p:sp>
      <p:sp>
        <p:nvSpPr>
          <p:cNvPr id="31" name="Text 29"/>
          <p:cNvSpPr/>
          <p:nvPr/>
        </p:nvSpPr>
        <p:spPr>
          <a:xfrm>
            <a:off x="7889677" y="2965252"/>
            <a:ext cx="1138833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Input</a:t>
            </a:r>
            <a:endParaRPr lang="en-US" sz="850" dirty="0"/>
          </a:p>
        </p:txBody>
      </p:sp>
      <p:sp>
        <p:nvSpPr>
          <p:cNvPr id="32" name="Text 30"/>
          <p:cNvSpPr/>
          <p:nvPr/>
        </p:nvSpPr>
        <p:spPr>
          <a:xfrm>
            <a:off x="9261158" y="2965252"/>
            <a:ext cx="4799052" cy="360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Building testable hypotheses and operationalising variables; using AI for efficient literature searches</a:t>
            </a:r>
            <a:endParaRPr lang="en-US" sz="850" dirty="0"/>
          </a:p>
        </p:txBody>
      </p:sp>
      <p:sp>
        <p:nvSpPr>
          <p:cNvPr id="33" name="Shape 31"/>
          <p:cNvSpPr/>
          <p:nvPr/>
        </p:nvSpPr>
        <p:spPr>
          <a:xfrm>
            <a:off x="457676" y="3400425"/>
            <a:ext cx="13715048" cy="33027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570428" y="3475553"/>
            <a:ext cx="1143953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4</a:t>
            </a:r>
            <a:endParaRPr lang="en-US" sz="850" dirty="0"/>
          </a:p>
        </p:txBody>
      </p:sp>
      <p:sp>
        <p:nvSpPr>
          <p:cNvPr id="35" name="Text 33"/>
          <p:cNvSpPr/>
          <p:nvPr/>
        </p:nvSpPr>
        <p:spPr>
          <a:xfrm>
            <a:off x="1947029" y="3475553"/>
            <a:ext cx="1138833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01.12.25</a:t>
            </a:r>
            <a:endParaRPr lang="en-US" sz="850" dirty="0"/>
          </a:p>
        </p:txBody>
      </p:sp>
      <p:sp>
        <p:nvSpPr>
          <p:cNvPr id="36" name="Text 34"/>
          <p:cNvSpPr/>
          <p:nvPr/>
        </p:nvSpPr>
        <p:spPr>
          <a:xfrm>
            <a:off x="3318510" y="3475553"/>
            <a:ext cx="1138833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Mon</a:t>
            </a:r>
            <a:endParaRPr lang="en-US" sz="850" dirty="0"/>
          </a:p>
        </p:txBody>
      </p:sp>
      <p:sp>
        <p:nvSpPr>
          <p:cNvPr id="37" name="Text 35"/>
          <p:cNvSpPr/>
          <p:nvPr/>
        </p:nvSpPr>
        <p:spPr>
          <a:xfrm>
            <a:off x="4689991" y="3475553"/>
            <a:ext cx="2967038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Self-Learning: Survey Design</a:t>
            </a:r>
            <a:endParaRPr lang="en-US" sz="850" dirty="0"/>
          </a:p>
        </p:txBody>
      </p:sp>
      <p:sp>
        <p:nvSpPr>
          <p:cNvPr id="38" name="Text 36"/>
          <p:cNvSpPr/>
          <p:nvPr/>
        </p:nvSpPr>
        <p:spPr>
          <a:xfrm>
            <a:off x="7889677" y="3475553"/>
            <a:ext cx="1138833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Self</a:t>
            </a:r>
            <a:endParaRPr lang="en-US" sz="850" dirty="0"/>
          </a:p>
        </p:txBody>
      </p:sp>
      <p:sp>
        <p:nvSpPr>
          <p:cNvPr id="39" name="Text 37"/>
          <p:cNvSpPr/>
          <p:nvPr/>
        </p:nvSpPr>
        <p:spPr>
          <a:xfrm>
            <a:off x="9261158" y="3475553"/>
            <a:ext cx="4799052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Create and pilot a questionnaire using SoSci Survey; review sampling methodologies</a:t>
            </a:r>
            <a:endParaRPr lang="en-US" sz="850" dirty="0"/>
          </a:p>
        </p:txBody>
      </p:sp>
      <p:sp>
        <p:nvSpPr>
          <p:cNvPr id="40" name="Shape 38"/>
          <p:cNvSpPr/>
          <p:nvPr/>
        </p:nvSpPr>
        <p:spPr>
          <a:xfrm>
            <a:off x="457676" y="3730704"/>
            <a:ext cx="13715048" cy="51030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570428" y="3805833"/>
            <a:ext cx="1143953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5</a:t>
            </a:r>
            <a:endParaRPr lang="en-US" sz="850" dirty="0"/>
          </a:p>
        </p:txBody>
      </p:sp>
      <p:sp>
        <p:nvSpPr>
          <p:cNvPr id="42" name="Text 40"/>
          <p:cNvSpPr/>
          <p:nvPr/>
        </p:nvSpPr>
        <p:spPr>
          <a:xfrm>
            <a:off x="1947029" y="3805833"/>
            <a:ext cx="1138833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03.12.25</a:t>
            </a:r>
            <a:endParaRPr lang="en-US" sz="850" dirty="0"/>
          </a:p>
        </p:txBody>
      </p:sp>
      <p:sp>
        <p:nvSpPr>
          <p:cNvPr id="43" name="Text 41"/>
          <p:cNvSpPr/>
          <p:nvPr/>
        </p:nvSpPr>
        <p:spPr>
          <a:xfrm>
            <a:off x="3318510" y="3805833"/>
            <a:ext cx="1138833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Wed</a:t>
            </a:r>
            <a:endParaRPr lang="en-US" sz="850" dirty="0"/>
          </a:p>
        </p:txBody>
      </p:sp>
      <p:sp>
        <p:nvSpPr>
          <p:cNvPr id="44" name="Text 42"/>
          <p:cNvSpPr/>
          <p:nvPr/>
        </p:nvSpPr>
        <p:spPr>
          <a:xfrm>
            <a:off x="4689991" y="3805833"/>
            <a:ext cx="2967038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Research Design &amp; Sampling</a:t>
            </a:r>
            <a:endParaRPr lang="en-US" sz="850" dirty="0"/>
          </a:p>
        </p:txBody>
      </p:sp>
      <p:sp>
        <p:nvSpPr>
          <p:cNvPr id="45" name="Text 43"/>
          <p:cNvSpPr/>
          <p:nvPr/>
        </p:nvSpPr>
        <p:spPr>
          <a:xfrm>
            <a:off x="7889677" y="3805833"/>
            <a:ext cx="1138833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Input</a:t>
            </a:r>
            <a:endParaRPr lang="en-US" sz="850" dirty="0"/>
          </a:p>
        </p:txBody>
      </p:sp>
      <p:sp>
        <p:nvSpPr>
          <p:cNvPr id="46" name="Text 44"/>
          <p:cNvSpPr/>
          <p:nvPr/>
        </p:nvSpPr>
        <p:spPr>
          <a:xfrm>
            <a:off x="9261158" y="3805833"/>
            <a:ext cx="4799052" cy="360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Random versus non-random sampling techniques; introduction to data types and importing data into R</a:t>
            </a:r>
            <a:endParaRPr lang="en-US" sz="850" dirty="0"/>
          </a:p>
        </p:txBody>
      </p:sp>
      <p:sp>
        <p:nvSpPr>
          <p:cNvPr id="47" name="Shape 45"/>
          <p:cNvSpPr/>
          <p:nvPr/>
        </p:nvSpPr>
        <p:spPr>
          <a:xfrm>
            <a:off x="457676" y="4241006"/>
            <a:ext cx="13715048" cy="51030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8" name="Text 46"/>
          <p:cNvSpPr/>
          <p:nvPr/>
        </p:nvSpPr>
        <p:spPr>
          <a:xfrm>
            <a:off x="570428" y="4316135"/>
            <a:ext cx="1143953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6</a:t>
            </a:r>
            <a:endParaRPr lang="en-US" sz="850" dirty="0"/>
          </a:p>
        </p:txBody>
      </p:sp>
      <p:sp>
        <p:nvSpPr>
          <p:cNvPr id="49" name="Text 47"/>
          <p:cNvSpPr/>
          <p:nvPr/>
        </p:nvSpPr>
        <p:spPr>
          <a:xfrm>
            <a:off x="1947029" y="4316135"/>
            <a:ext cx="1138833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08.12.25</a:t>
            </a:r>
            <a:endParaRPr lang="en-US" sz="850" dirty="0"/>
          </a:p>
        </p:txBody>
      </p:sp>
      <p:sp>
        <p:nvSpPr>
          <p:cNvPr id="50" name="Text 48"/>
          <p:cNvSpPr/>
          <p:nvPr/>
        </p:nvSpPr>
        <p:spPr>
          <a:xfrm>
            <a:off x="3318510" y="4316135"/>
            <a:ext cx="1138833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Mon</a:t>
            </a:r>
            <a:endParaRPr lang="en-US" sz="850" dirty="0"/>
          </a:p>
        </p:txBody>
      </p:sp>
      <p:sp>
        <p:nvSpPr>
          <p:cNvPr id="51" name="Text 49"/>
          <p:cNvSpPr/>
          <p:nvPr/>
        </p:nvSpPr>
        <p:spPr>
          <a:xfrm>
            <a:off x="4689991" y="4316135"/>
            <a:ext cx="2967038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Self-Learning: Data Cleaning &amp; Ethics</a:t>
            </a:r>
            <a:endParaRPr lang="en-US" sz="850" dirty="0"/>
          </a:p>
        </p:txBody>
      </p:sp>
      <p:sp>
        <p:nvSpPr>
          <p:cNvPr id="52" name="Text 50"/>
          <p:cNvSpPr/>
          <p:nvPr/>
        </p:nvSpPr>
        <p:spPr>
          <a:xfrm>
            <a:off x="7889677" y="4316135"/>
            <a:ext cx="1138833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Self</a:t>
            </a:r>
            <a:endParaRPr lang="en-US" sz="850" dirty="0"/>
          </a:p>
        </p:txBody>
      </p:sp>
      <p:sp>
        <p:nvSpPr>
          <p:cNvPr id="53" name="Text 51"/>
          <p:cNvSpPr/>
          <p:nvPr/>
        </p:nvSpPr>
        <p:spPr>
          <a:xfrm>
            <a:off x="9261158" y="4316135"/>
            <a:ext cx="4799052" cy="360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Handling missing values and outliers; exploring data bias and ethical AI use in research contexts</a:t>
            </a:r>
            <a:endParaRPr lang="en-US" sz="850" dirty="0"/>
          </a:p>
        </p:txBody>
      </p:sp>
      <p:sp>
        <p:nvSpPr>
          <p:cNvPr id="54" name="Shape 52"/>
          <p:cNvSpPr/>
          <p:nvPr/>
        </p:nvSpPr>
        <p:spPr>
          <a:xfrm>
            <a:off x="457676" y="4751308"/>
            <a:ext cx="13715048" cy="33027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55" name="Text 53"/>
          <p:cNvSpPr/>
          <p:nvPr/>
        </p:nvSpPr>
        <p:spPr>
          <a:xfrm>
            <a:off x="570428" y="4826437"/>
            <a:ext cx="1143953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7</a:t>
            </a:r>
            <a:endParaRPr lang="en-US" sz="850" dirty="0"/>
          </a:p>
        </p:txBody>
      </p:sp>
      <p:sp>
        <p:nvSpPr>
          <p:cNvPr id="56" name="Text 54"/>
          <p:cNvSpPr/>
          <p:nvPr/>
        </p:nvSpPr>
        <p:spPr>
          <a:xfrm>
            <a:off x="1947029" y="4826437"/>
            <a:ext cx="1138833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10.12.25</a:t>
            </a:r>
            <a:endParaRPr lang="en-US" sz="850" dirty="0"/>
          </a:p>
        </p:txBody>
      </p:sp>
      <p:sp>
        <p:nvSpPr>
          <p:cNvPr id="57" name="Text 55"/>
          <p:cNvSpPr/>
          <p:nvPr/>
        </p:nvSpPr>
        <p:spPr>
          <a:xfrm>
            <a:off x="3318510" y="4826437"/>
            <a:ext cx="1138833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Wed</a:t>
            </a:r>
            <a:endParaRPr lang="en-US" sz="850" dirty="0"/>
          </a:p>
        </p:txBody>
      </p:sp>
      <p:sp>
        <p:nvSpPr>
          <p:cNvPr id="58" name="Text 56"/>
          <p:cNvSpPr/>
          <p:nvPr/>
        </p:nvSpPr>
        <p:spPr>
          <a:xfrm>
            <a:off x="4689991" y="4826437"/>
            <a:ext cx="2967038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Descriptive Statistics in R</a:t>
            </a:r>
            <a:endParaRPr lang="en-US" sz="850" dirty="0"/>
          </a:p>
        </p:txBody>
      </p:sp>
      <p:sp>
        <p:nvSpPr>
          <p:cNvPr id="59" name="Text 57"/>
          <p:cNvSpPr/>
          <p:nvPr/>
        </p:nvSpPr>
        <p:spPr>
          <a:xfrm>
            <a:off x="7889677" y="4826437"/>
            <a:ext cx="1138833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Input</a:t>
            </a:r>
            <a:endParaRPr lang="en-US" sz="850" dirty="0"/>
          </a:p>
        </p:txBody>
      </p:sp>
      <p:sp>
        <p:nvSpPr>
          <p:cNvPr id="60" name="Text 58"/>
          <p:cNvSpPr/>
          <p:nvPr/>
        </p:nvSpPr>
        <p:spPr>
          <a:xfrm>
            <a:off x="9261158" y="4826437"/>
            <a:ext cx="4799052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Calculate mean, median, mode, and variance; create visualisations using ggplot2</a:t>
            </a:r>
            <a:endParaRPr lang="en-US" sz="850" dirty="0"/>
          </a:p>
        </p:txBody>
      </p:sp>
      <p:sp>
        <p:nvSpPr>
          <p:cNvPr id="61" name="Shape 59"/>
          <p:cNvSpPr/>
          <p:nvPr/>
        </p:nvSpPr>
        <p:spPr>
          <a:xfrm>
            <a:off x="457676" y="5081588"/>
            <a:ext cx="13715048" cy="33027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2" name="Text 60"/>
          <p:cNvSpPr/>
          <p:nvPr/>
        </p:nvSpPr>
        <p:spPr>
          <a:xfrm>
            <a:off x="570428" y="5156716"/>
            <a:ext cx="1143953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8</a:t>
            </a:r>
            <a:endParaRPr lang="en-US" sz="850" dirty="0"/>
          </a:p>
        </p:txBody>
      </p:sp>
      <p:sp>
        <p:nvSpPr>
          <p:cNvPr id="63" name="Text 61"/>
          <p:cNvSpPr/>
          <p:nvPr/>
        </p:nvSpPr>
        <p:spPr>
          <a:xfrm>
            <a:off x="1947029" y="5156716"/>
            <a:ext cx="1138833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17.12.25</a:t>
            </a:r>
            <a:endParaRPr lang="en-US" sz="850" dirty="0"/>
          </a:p>
        </p:txBody>
      </p:sp>
      <p:sp>
        <p:nvSpPr>
          <p:cNvPr id="64" name="Text 62"/>
          <p:cNvSpPr/>
          <p:nvPr/>
        </p:nvSpPr>
        <p:spPr>
          <a:xfrm>
            <a:off x="3318510" y="5156716"/>
            <a:ext cx="1138833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Wed</a:t>
            </a:r>
            <a:endParaRPr lang="en-US" sz="850" dirty="0"/>
          </a:p>
        </p:txBody>
      </p:sp>
      <p:sp>
        <p:nvSpPr>
          <p:cNvPr id="65" name="Text 63"/>
          <p:cNvSpPr/>
          <p:nvPr/>
        </p:nvSpPr>
        <p:spPr>
          <a:xfrm>
            <a:off x="4689991" y="5156716"/>
            <a:ext cx="2967038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Group Comparisons</a:t>
            </a:r>
            <a:endParaRPr lang="en-US" sz="850" dirty="0"/>
          </a:p>
        </p:txBody>
      </p:sp>
      <p:sp>
        <p:nvSpPr>
          <p:cNvPr id="66" name="Text 64"/>
          <p:cNvSpPr/>
          <p:nvPr/>
        </p:nvSpPr>
        <p:spPr>
          <a:xfrm>
            <a:off x="7889677" y="5156716"/>
            <a:ext cx="1138833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Input</a:t>
            </a:r>
            <a:endParaRPr lang="en-US" sz="850" dirty="0"/>
          </a:p>
        </p:txBody>
      </p:sp>
      <p:sp>
        <p:nvSpPr>
          <p:cNvPr id="67" name="Text 65"/>
          <p:cNvSpPr/>
          <p:nvPr/>
        </p:nvSpPr>
        <p:spPr>
          <a:xfrm>
            <a:off x="9261158" y="5156716"/>
            <a:ext cx="4799052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Conduct t-tests and ANOVA; report statistical results in APA style</a:t>
            </a:r>
            <a:endParaRPr lang="en-US" sz="850" dirty="0"/>
          </a:p>
        </p:txBody>
      </p:sp>
      <p:sp>
        <p:nvSpPr>
          <p:cNvPr id="68" name="Shape 66"/>
          <p:cNvSpPr/>
          <p:nvPr/>
        </p:nvSpPr>
        <p:spPr>
          <a:xfrm>
            <a:off x="457676" y="5411867"/>
            <a:ext cx="13715048" cy="33027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69" name="Text 67"/>
          <p:cNvSpPr/>
          <p:nvPr/>
        </p:nvSpPr>
        <p:spPr>
          <a:xfrm>
            <a:off x="570428" y="5486995"/>
            <a:ext cx="1143953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9</a:t>
            </a:r>
            <a:endParaRPr lang="en-US" sz="850" dirty="0"/>
          </a:p>
        </p:txBody>
      </p:sp>
      <p:sp>
        <p:nvSpPr>
          <p:cNvPr id="70" name="Text 68"/>
          <p:cNvSpPr/>
          <p:nvPr/>
        </p:nvSpPr>
        <p:spPr>
          <a:xfrm>
            <a:off x="1947029" y="5486995"/>
            <a:ext cx="1138833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07.01.26</a:t>
            </a:r>
            <a:endParaRPr lang="en-US" sz="850" dirty="0"/>
          </a:p>
        </p:txBody>
      </p:sp>
      <p:sp>
        <p:nvSpPr>
          <p:cNvPr id="71" name="Text 69"/>
          <p:cNvSpPr/>
          <p:nvPr/>
        </p:nvSpPr>
        <p:spPr>
          <a:xfrm>
            <a:off x="3318510" y="5486995"/>
            <a:ext cx="1138833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Wed</a:t>
            </a:r>
            <a:endParaRPr lang="en-US" sz="850" dirty="0"/>
          </a:p>
        </p:txBody>
      </p:sp>
      <p:sp>
        <p:nvSpPr>
          <p:cNvPr id="72" name="Text 70"/>
          <p:cNvSpPr/>
          <p:nvPr/>
        </p:nvSpPr>
        <p:spPr>
          <a:xfrm>
            <a:off x="4689991" y="5486995"/>
            <a:ext cx="2967038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Correlation &amp; Regression Analysis</a:t>
            </a:r>
            <a:endParaRPr lang="en-US" sz="850" dirty="0"/>
          </a:p>
        </p:txBody>
      </p:sp>
      <p:sp>
        <p:nvSpPr>
          <p:cNvPr id="73" name="Text 71"/>
          <p:cNvSpPr/>
          <p:nvPr/>
        </p:nvSpPr>
        <p:spPr>
          <a:xfrm>
            <a:off x="7889677" y="5486995"/>
            <a:ext cx="1138833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Input</a:t>
            </a:r>
            <a:endParaRPr lang="en-US" sz="850" dirty="0"/>
          </a:p>
        </p:txBody>
      </p:sp>
      <p:sp>
        <p:nvSpPr>
          <p:cNvPr id="74" name="Text 72"/>
          <p:cNvSpPr/>
          <p:nvPr/>
        </p:nvSpPr>
        <p:spPr>
          <a:xfrm>
            <a:off x="9261158" y="5486995"/>
            <a:ext cx="4799052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Create scatterplots, calculate correlation coefficients, and build linear regression models</a:t>
            </a:r>
            <a:endParaRPr lang="en-US" sz="850" dirty="0"/>
          </a:p>
        </p:txBody>
      </p:sp>
      <p:sp>
        <p:nvSpPr>
          <p:cNvPr id="75" name="Shape 73"/>
          <p:cNvSpPr/>
          <p:nvPr/>
        </p:nvSpPr>
        <p:spPr>
          <a:xfrm>
            <a:off x="457676" y="5742146"/>
            <a:ext cx="13715048" cy="33027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6" name="Text 74"/>
          <p:cNvSpPr/>
          <p:nvPr/>
        </p:nvSpPr>
        <p:spPr>
          <a:xfrm>
            <a:off x="570428" y="5817275"/>
            <a:ext cx="1143953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10</a:t>
            </a:r>
            <a:endParaRPr lang="en-US" sz="850" dirty="0"/>
          </a:p>
        </p:txBody>
      </p:sp>
      <p:sp>
        <p:nvSpPr>
          <p:cNvPr id="77" name="Text 75"/>
          <p:cNvSpPr/>
          <p:nvPr/>
        </p:nvSpPr>
        <p:spPr>
          <a:xfrm>
            <a:off x="1947029" y="5817275"/>
            <a:ext cx="1138833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12.01.26</a:t>
            </a:r>
            <a:endParaRPr lang="en-US" sz="850" dirty="0"/>
          </a:p>
        </p:txBody>
      </p:sp>
      <p:sp>
        <p:nvSpPr>
          <p:cNvPr id="78" name="Text 76"/>
          <p:cNvSpPr/>
          <p:nvPr/>
        </p:nvSpPr>
        <p:spPr>
          <a:xfrm>
            <a:off x="3318510" y="5817275"/>
            <a:ext cx="1138833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Mon</a:t>
            </a:r>
            <a:endParaRPr lang="en-US" sz="850" dirty="0"/>
          </a:p>
        </p:txBody>
      </p:sp>
      <p:sp>
        <p:nvSpPr>
          <p:cNvPr id="79" name="Text 77"/>
          <p:cNvSpPr/>
          <p:nvPr/>
        </p:nvSpPr>
        <p:spPr>
          <a:xfrm>
            <a:off x="4689991" y="5817275"/>
            <a:ext cx="2967038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Self-Learning: AI-Supported Analysis</a:t>
            </a:r>
            <a:endParaRPr lang="en-US" sz="850" dirty="0"/>
          </a:p>
        </p:txBody>
      </p:sp>
      <p:sp>
        <p:nvSpPr>
          <p:cNvPr id="80" name="Text 78"/>
          <p:cNvSpPr/>
          <p:nvPr/>
        </p:nvSpPr>
        <p:spPr>
          <a:xfrm>
            <a:off x="7889677" y="5817275"/>
            <a:ext cx="1138833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Self</a:t>
            </a:r>
            <a:endParaRPr lang="en-US" sz="850" dirty="0"/>
          </a:p>
        </p:txBody>
      </p:sp>
      <p:sp>
        <p:nvSpPr>
          <p:cNvPr id="81" name="Text 79"/>
          <p:cNvSpPr/>
          <p:nvPr/>
        </p:nvSpPr>
        <p:spPr>
          <a:xfrm>
            <a:off x="9261158" y="5817275"/>
            <a:ext cx="4799052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Use ChatGPT and Perplexity to interpret R outputs and synthesise research findings</a:t>
            </a:r>
            <a:endParaRPr lang="en-US" sz="850" dirty="0"/>
          </a:p>
        </p:txBody>
      </p:sp>
      <p:sp>
        <p:nvSpPr>
          <p:cNvPr id="82" name="Shape 80"/>
          <p:cNvSpPr/>
          <p:nvPr/>
        </p:nvSpPr>
        <p:spPr>
          <a:xfrm>
            <a:off x="457676" y="6072426"/>
            <a:ext cx="13715048" cy="33027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3" name="Text 81"/>
          <p:cNvSpPr/>
          <p:nvPr/>
        </p:nvSpPr>
        <p:spPr>
          <a:xfrm>
            <a:off x="570428" y="6147554"/>
            <a:ext cx="1143953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11</a:t>
            </a:r>
            <a:endParaRPr lang="en-US" sz="850" dirty="0"/>
          </a:p>
        </p:txBody>
      </p:sp>
      <p:sp>
        <p:nvSpPr>
          <p:cNvPr id="84" name="Text 82"/>
          <p:cNvSpPr/>
          <p:nvPr/>
        </p:nvSpPr>
        <p:spPr>
          <a:xfrm>
            <a:off x="1947029" y="6147554"/>
            <a:ext cx="1138833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14.01.26</a:t>
            </a:r>
            <a:endParaRPr lang="en-US" sz="850" dirty="0"/>
          </a:p>
        </p:txBody>
      </p:sp>
      <p:sp>
        <p:nvSpPr>
          <p:cNvPr id="85" name="Text 83"/>
          <p:cNvSpPr/>
          <p:nvPr/>
        </p:nvSpPr>
        <p:spPr>
          <a:xfrm>
            <a:off x="3318510" y="6147554"/>
            <a:ext cx="1138833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Wed</a:t>
            </a:r>
            <a:endParaRPr lang="en-US" sz="850" dirty="0"/>
          </a:p>
        </p:txBody>
      </p:sp>
      <p:sp>
        <p:nvSpPr>
          <p:cNvPr id="86" name="Text 84"/>
          <p:cNvSpPr/>
          <p:nvPr/>
        </p:nvSpPr>
        <p:spPr>
          <a:xfrm>
            <a:off x="4689991" y="6147554"/>
            <a:ext cx="2967038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Reporting &amp; Visualisation</a:t>
            </a:r>
            <a:endParaRPr lang="en-US" sz="850" dirty="0"/>
          </a:p>
        </p:txBody>
      </p:sp>
      <p:sp>
        <p:nvSpPr>
          <p:cNvPr id="87" name="Text 85"/>
          <p:cNvSpPr/>
          <p:nvPr/>
        </p:nvSpPr>
        <p:spPr>
          <a:xfrm>
            <a:off x="7889677" y="6147554"/>
            <a:ext cx="1138833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Input</a:t>
            </a:r>
            <a:endParaRPr lang="en-US" sz="850" dirty="0"/>
          </a:p>
        </p:txBody>
      </p:sp>
      <p:sp>
        <p:nvSpPr>
          <p:cNvPr id="88" name="Text 86"/>
          <p:cNvSpPr/>
          <p:nvPr/>
        </p:nvSpPr>
        <p:spPr>
          <a:xfrm>
            <a:off x="9261158" y="6147554"/>
            <a:ext cx="4799052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Write results sections effectively; employ AI for editing and enhancing visual design</a:t>
            </a:r>
            <a:endParaRPr lang="en-US" sz="850" dirty="0"/>
          </a:p>
        </p:txBody>
      </p:sp>
      <p:sp>
        <p:nvSpPr>
          <p:cNvPr id="89" name="Shape 87"/>
          <p:cNvSpPr/>
          <p:nvPr/>
        </p:nvSpPr>
        <p:spPr>
          <a:xfrm>
            <a:off x="457676" y="6402705"/>
            <a:ext cx="13715048" cy="33027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0" name="Text 88"/>
          <p:cNvSpPr/>
          <p:nvPr/>
        </p:nvSpPr>
        <p:spPr>
          <a:xfrm>
            <a:off x="570428" y="6477833"/>
            <a:ext cx="1143953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12</a:t>
            </a:r>
            <a:endParaRPr lang="en-US" sz="850" dirty="0"/>
          </a:p>
        </p:txBody>
      </p:sp>
      <p:sp>
        <p:nvSpPr>
          <p:cNvPr id="91" name="Text 89"/>
          <p:cNvSpPr/>
          <p:nvPr/>
        </p:nvSpPr>
        <p:spPr>
          <a:xfrm>
            <a:off x="1947029" y="6477833"/>
            <a:ext cx="1138833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21.01.26</a:t>
            </a:r>
            <a:endParaRPr lang="en-US" sz="850" dirty="0"/>
          </a:p>
        </p:txBody>
      </p:sp>
      <p:sp>
        <p:nvSpPr>
          <p:cNvPr id="92" name="Text 90"/>
          <p:cNvSpPr/>
          <p:nvPr/>
        </p:nvSpPr>
        <p:spPr>
          <a:xfrm>
            <a:off x="3318510" y="6477833"/>
            <a:ext cx="1138833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Wed</a:t>
            </a:r>
            <a:endParaRPr lang="en-US" sz="850" dirty="0"/>
          </a:p>
        </p:txBody>
      </p:sp>
      <p:sp>
        <p:nvSpPr>
          <p:cNvPr id="93" name="Text 91"/>
          <p:cNvSpPr/>
          <p:nvPr/>
        </p:nvSpPr>
        <p:spPr>
          <a:xfrm>
            <a:off x="4689991" y="6477833"/>
            <a:ext cx="2967038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Student Presentations I</a:t>
            </a:r>
            <a:endParaRPr lang="en-US" sz="850" dirty="0"/>
          </a:p>
        </p:txBody>
      </p:sp>
      <p:sp>
        <p:nvSpPr>
          <p:cNvPr id="94" name="Text 92"/>
          <p:cNvSpPr/>
          <p:nvPr/>
        </p:nvSpPr>
        <p:spPr>
          <a:xfrm>
            <a:off x="7889677" y="6477833"/>
            <a:ext cx="1138833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Assessment</a:t>
            </a:r>
            <a:endParaRPr lang="en-US" sz="850" dirty="0"/>
          </a:p>
        </p:txBody>
      </p:sp>
      <p:sp>
        <p:nvSpPr>
          <p:cNvPr id="95" name="Text 93"/>
          <p:cNvSpPr/>
          <p:nvPr/>
        </p:nvSpPr>
        <p:spPr>
          <a:xfrm>
            <a:off x="9261158" y="6477833"/>
            <a:ext cx="4799052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4 students present their research projects (30 minutes each)</a:t>
            </a:r>
            <a:endParaRPr lang="en-US" sz="850" dirty="0"/>
          </a:p>
        </p:txBody>
      </p:sp>
      <p:sp>
        <p:nvSpPr>
          <p:cNvPr id="96" name="Shape 94"/>
          <p:cNvSpPr/>
          <p:nvPr/>
        </p:nvSpPr>
        <p:spPr>
          <a:xfrm>
            <a:off x="457676" y="6732984"/>
            <a:ext cx="13715048" cy="33027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7" name="Text 95"/>
          <p:cNvSpPr/>
          <p:nvPr/>
        </p:nvSpPr>
        <p:spPr>
          <a:xfrm>
            <a:off x="570428" y="6808113"/>
            <a:ext cx="1143953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13</a:t>
            </a:r>
            <a:endParaRPr lang="en-US" sz="850" dirty="0"/>
          </a:p>
        </p:txBody>
      </p:sp>
      <p:sp>
        <p:nvSpPr>
          <p:cNvPr id="98" name="Text 96"/>
          <p:cNvSpPr/>
          <p:nvPr/>
        </p:nvSpPr>
        <p:spPr>
          <a:xfrm>
            <a:off x="1947029" y="6808113"/>
            <a:ext cx="1138833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28.01.26</a:t>
            </a:r>
            <a:endParaRPr lang="en-US" sz="850" dirty="0"/>
          </a:p>
        </p:txBody>
      </p:sp>
      <p:sp>
        <p:nvSpPr>
          <p:cNvPr id="99" name="Text 97"/>
          <p:cNvSpPr/>
          <p:nvPr/>
        </p:nvSpPr>
        <p:spPr>
          <a:xfrm>
            <a:off x="3318510" y="6808113"/>
            <a:ext cx="1138833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Wed</a:t>
            </a:r>
            <a:endParaRPr lang="en-US" sz="850" dirty="0"/>
          </a:p>
        </p:txBody>
      </p:sp>
      <p:sp>
        <p:nvSpPr>
          <p:cNvPr id="100" name="Text 98"/>
          <p:cNvSpPr/>
          <p:nvPr/>
        </p:nvSpPr>
        <p:spPr>
          <a:xfrm>
            <a:off x="4689991" y="6808113"/>
            <a:ext cx="2967038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Student Presentations II</a:t>
            </a:r>
            <a:endParaRPr lang="en-US" sz="850" dirty="0"/>
          </a:p>
        </p:txBody>
      </p:sp>
      <p:sp>
        <p:nvSpPr>
          <p:cNvPr id="101" name="Text 99"/>
          <p:cNvSpPr/>
          <p:nvPr/>
        </p:nvSpPr>
        <p:spPr>
          <a:xfrm>
            <a:off x="7889677" y="6808113"/>
            <a:ext cx="1138833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Assessment</a:t>
            </a:r>
            <a:endParaRPr lang="en-US" sz="850" dirty="0"/>
          </a:p>
        </p:txBody>
      </p:sp>
      <p:sp>
        <p:nvSpPr>
          <p:cNvPr id="102" name="Text 100"/>
          <p:cNvSpPr/>
          <p:nvPr/>
        </p:nvSpPr>
        <p:spPr>
          <a:xfrm>
            <a:off x="9261158" y="6808113"/>
            <a:ext cx="4799052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4 students present their research projects (30 minutes each)</a:t>
            </a:r>
            <a:endParaRPr lang="en-US" sz="850" dirty="0"/>
          </a:p>
        </p:txBody>
      </p:sp>
      <p:sp>
        <p:nvSpPr>
          <p:cNvPr id="103" name="Shape 101"/>
          <p:cNvSpPr/>
          <p:nvPr/>
        </p:nvSpPr>
        <p:spPr>
          <a:xfrm>
            <a:off x="457676" y="7063264"/>
            <a:ext cx="13715048" cy="33027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04" name="Text 102"/>
          <p:cNvSpPr/>
          <p:nvPr/>
        </p:nvSpPr>
        <p:spPr>
          <a:xfrm>
            <a:off x="570428" y="7138392"/>
            <a:ext cx="1143953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14</a:t>
            </a:r>
            <a:endParaRPr lang="en-US" sz="850" dirty="0"/>
          </a:p>
        </p:txBody>
      </p:sp>
      <p:sp>
        <p:nvSpPr>
          <p:cNvPr id="105" name="Text 103"/>
          <p:cNvSpPr/>
          <p:nvPr/>
        </p:nvSpPr>
        <p:spPr>
          <a:xfrm>
            <a:off x="1947029" y="7138392"/>
            <a:ext cx="1138833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04.02.26</a:t>
            </a:r>
            <a:endParaRPr lang="en-US" sz="850" dirty="0"/>
          </a:p>
        </p:txBody>
      </p:sp>
      <p:sp>
        <p:nvSpPr>
          <p:cNvPr id="106" name="Text 104"/>
          <p:cNvSpPr/>
          <p:nvPr/>
        </p:nvSpPr>
        <p:spPr>
          <a:xfrm>
            <a:off x="3318510" y="7138392"/>
            <a:ext cx="1138833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Wed</a:t>
            </a:r>
            <a:endParaRPr lang="en-US" sz="850" dirty="0"/>
          </a:p>
        </p:txBody>
      </p:sp>
      <p:sp>
        <p:nvSpPr>
          <p:cNvPr id="107" name="Text 105"/>
          <p:cNvSpPr/>
          <p:nvPr/>
        </p:nvSpPr>
        <p:spPr>
          <a:xfrm>
            <a:off x="4689991" y="7138392"/>
            <a:ext cx="2967038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Student Presentations III &amp; Wrap-Up</a:t>
            </a:r>
            <a:endParaRPr lang="en-US" sz="850" dirty="0"/>
          </a:p>
        </p:txBody>
      </p:sp>
      <p:sp>
        <p:nvSpPr>
          <p:cNvPr id="108" name="Text 106"/>
          <p:cNvSpPr/>
          <p:nvPr/>
        </p:nvSpPr>
        <p:spPr>
          <a:xfrm>
            <a:off x="7889677" y="7138392"/>
            <a:ext cx="1138833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Assessment</a:t>
            </a:r>
            <a:endParaRPr lang="en-US" sz="850" dirty="0"/>
          </a:p>
        </p:txBody>
      </p:sp>
      <p:sp>
        <p:nvSpPr>
          <p:cNvPr id="109" name="Text 107"/>
          <p:cNvSpPr/>
          <p:nvPr/>
        </p:nvSpPr>
        <p:spPr>
          <a:xfrm>
            <a:off x="9261158" y="7138392"/>
            <a:ext cx="4799052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Final presentations followed by course reflection and feedback session</a:t>
            </a:r>
            <a:endParaRPr lang="en-US" sz="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066" y="635318"/>
            <a:ext cx="6537008" cy="561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7A003F"/>
                </a:solidFill>
                <a:latin typeface="Nunito Bold" pitchFamily="34" charset="0"/>
                <a:ea typeface="Nunito Bold" pitchFamily="34" charset="-122"/>
                <a:cs typeface="Nunito Bold" pitchFamily="34" charset="-120"/>
              </a:rPr>
              <a:t>Week 1 – Starting Your Journey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18066" y="1644968"/>
            <a:ext cx="3390662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7A003F"/>
                </a:solidFill>
                <a:latin typeface="Nunito Bold" pitchFamily="34" charset="0"/>
                <a:ea typeface="Nunito Bold" pitchFamily="34" charset="-122"/>
                <a:cs typeface="Nunito Bold" pitchFamily="34" charset="-120"/>
              </a:rPr>
              <a:t>Part 1: Setting Up R Studio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718066" y="2160984"/>
            <a:ext cx="7741325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Objective: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Install R Studio, create your first project, and familiarise yourself with essential R operations using a real dataset.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718066" y="2896910"/>
            <a:ext cx="7741325" cy="861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The mtcars dataset provides an excellent introduction to data analysis in R. This classic dataset contains information about various car models from 1974, including fuel consumption, horsepower, and transmission types.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718066" y="3937873"/>
            <a:ext cx="2243971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7A003F"/>
                </a:solidFill>
                <a:latin typeface="Nunito Bold" pitchFamily="34" charset="0"/>
                <a:ea typeface="Nunito Bold" pitchFamily="34" charset="-122"/>
                <a:cs typeface="Nunito Bold" pitchFamily="34" charset="-120"/>
              </a:rPr>
              <a:t>Your First R Script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18066" y="4420314"/>
            <a:ext cx="7741325" cy="1417796"/>
          </a:xfrm>
          <a:prstGeom prst="roundRect">
            <a:avLst>
              <a:gd name="adj" fmla="val 5318"/>
            </a:avLst>
          </a:prstGeom>
          <a:solidFill>
            <a:srgbClr val="F2F2F2"/>
          </a:solidFill>
          <a:ln/>
        </p:spPr>
      </p:sp>
      <p:sp>
        <p:nvSpPr>
          <p:cNvPr id="8" name="Shape 6"/>
          <p:cNvSpPr/>
          <p:nvPr/>
        </p:nvSpPr>
        <p:spPr>
          <a:xfrm>
            <a:off x="709136" y="4420314"/>
            <a:ext cx="7759184" cy="1417796"/>
          </a:xfrm>
          <a:prstGeom prst="roundRect">
            <a:avLst>
              <a:gd name="adj" fmla="val 1899"/>
            </a:avLst>
          </a:prstGeom>
          <a:solidFill>
            <a:srgbClr val="F2F2F2"/>
          </a:solidFill>
          <a:ln/>
        </p:spPr>
      </p:sp>
      <p:sp>
        <p:nvSpPr>
          <p:cNvPr id="9" name="Text 7"/>
          <p:cNvSpPr/>
          <p:nvPr/>
        </p:nvSpPr>
        <p:spPr>
          <a:xfrm>
            <a:off x="888563" y="4554855"/>
            <a:ext cx="7400330" cy="11487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Example: Loading mtcars datasetdata(mtcars)summary(mtcars)plot(mtcars$mpg, mtcars$hp)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718066" y="6040041"/>
            <a:ext cx="7741325" cy="1352193"/>
          </a:xfrm>
          <a:prstGeom prst="roundRect">
            <a:avLst>
              <a:gd name="adj" fmla="val 5576"/>
            </a:avLst>
          </a:prstGeom>
          <a:solidFill>
            <a:srgbClr val="FEB4DA"/>
          </a:solidFill>
          <a:ln/>
        </p:spPr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7493" y="6305312"/>
            <a:ext cx="224314" cy="179427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1301234" y="6264235"/>
            <a:ext cx="6978729" cy="876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✅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Task: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Create a new R project called 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2025_Quant_Methods_Surname.Rproj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. Load the mtcars dataset and use the 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summary()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function to describe its key characteristics. Experiment with plotting different variables.</a:t>
            </a:r>
            <a:endParaRPr lang="en-US" sz="140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923" y="1667470"/>
            <a:ext cx="5014913" cy="501491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4760"/>
            <a:ext cx="846510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7A003F"/>
                </a:solidFill>
                <a:latin typeface="Nunito Bold" pitchFamily="34" charset="0"/>
                <a:ea typeface="Nunito Bold" pitchFamily="34" charset="-122"/>
                <a:cs typeface="Nunito Bold" pitchFamily="34" charset="-120"/>
              </a:rPr>
              <a:t>Introduction to AI Tools for Research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951673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Modern quantitative research is increasingly enhanced by artificial intelligence tools. Each AI platform offers unique strengths that can accelerate different aspects of your research workflow whilst maintaining academic integrity.</a:t>
            </a:r>
            <a:endParaRPr lang="en-US" sz="1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09994"/>
            <a:ext cx="1783199" cy="178319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84120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Nunito Bold" pitchFamily="34" charset="0"/>
                <a:ea typeface="Nunito Bold" pitchFamily="34" charset="-122"/>
                <a:cs typeface="Nunito Bold" pitchFamily="34" charset="-120"/>
              </a:rPr>
              <a:t>ChatGPT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93790" y="5270421"/>
            <a:ext cx="307467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Use Case: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Writing assistance and R code support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3790" y="6024563"/>
            <a:ext cx="3074670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Example Prompt: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"Explain how to check normality in R with an example using the Shapiro-Wilk test."</a:t>
            </a:r>
            <a:endParaRPr lang="en-US" sz="15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467" y="2809994"/>
            <a:ext cx="1783199" cy="178319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116467" y="484120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Nunito Bold" pitchFamily="34" charset="0"/>
                <a:ea typeface="Nunito Bold" pitchFamily="34" charset="-122"/>
                <a:cs typeface="Nunito Bold" pitchFamily="34" charset="-120"/>
              </a:rPr>
              <a:t>Claude AI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4116467" y="5270421"/>
            <a:ext cx="307467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Use Case: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Text summaries and data reflection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4116467" y="6024563"/>
            <a:ext cx="3074670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Example Prompt: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"Summarise this dataset output in plain English, highlighting the three most important patterns."</a:t>
            </a:r>
            <a:endParaRPr lang="en-US" sz="15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144" y="2809994"/>
            <a:ext cx="1783199" cy="178319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439144" y="484120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Nunito Bold" pitchFamily="34" charset="0"/>
                <a:ea typeface="Nunito Bold" pitchFamily="34" charset="-122"/>
                <a:cs typeface="Nunito Bold" pitchFamily="34" charset="-120"/>
              </a:rPr>
              <a:t>Perplexity AI</a:t>
            </a:r>
            <a:endParaRPr lang="en-US" sz="1950" dirty="0"/>
          </a:p>
        </p:txBody>
      </p:sp>
      <p:sp>
        <p:nvSpPr>
          <p:cNvPr id="14" name="Text 9"/>
          <p:cNvSpPr/>
          <p:nvPr/>
        </p:nvSpPr>
        <p:spPr>
          <a:xfrm>
            <a:off x="7439144" y="5270421"/>
            <a:ext cx="307467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Use Case: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Verified academic search</a:t>
            </a:r>
            <a:endParaRPr lang="en-US" sz="1550" dirty="0"/>
          </a:p>
        </p:txBody>
      </p:sp>
      <p:sp>
        <p:nvSpPr>
          <p:cNvPr id="15" name="Text 10"/>
          <p:cNvSpPr/>
          <p:nvPr/>
        </p:nvSpPr>
        <p:spPr>
          <a:xfrm>
            <a:off x="7439144" y="6024563"/>
            <a:ext cx="3074670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Example Prompt: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"Find peer-reviewed articles published after 2020 on Likert-scale validity in educational research."</a:t>
            </a:r>
            <a:endParaRPr lang="en-US" sz="15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1821" y="2809994"/>
            <a:ext cx="1783318" cy="178331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0761821" y="484131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Nunito Bold" pitchFamily="34" charset="0"/>
                <a:ea typeface="Nunito Bold" pitchFamily="34" charset="-122"/>
                <a:cs typeface="Nunito Bold" pitchFamily="34" charset="-120"/>
              </a:rPr>
              <a:t>Consensus AI</a:t>
            </a:r>
            <a:endParaRPr lang="en-US" sz="1950" dirty="0"/>
          </a:p>
        </p:txBody>
      </p:sp>
      <p:sp>
        <p:nvSpPr>
          <p:cNvPr id="18" name="Text 12"/>
          <p:cNvSpPr/>
          <p:nvPr/>
        </p:nvSpPr>
        <p:spPr>
          <a:xfrm>
            <a:off x="10761821" y="5270540"/>
            <a:ext cx="30747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Use Case: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Evidence synthesis across studies</a:t>
            </a:r>
            <a:endParaRPr lang="en-US" sz="1550" dirty="0"/>
          </a:p>
        </p:txBody>
      </p:sp>
      <p:sp>
        <p:nvSpPr>
          <p:cNvPr id="19" name="Text 13"/>
          <p:cNvSpPr/>
          <p:nvPr/>
        </p:nvSpPr>
        <p:spPr>
          <a:xfrm>
            <a:off x="10761821" y="6024682"/>
            <a:ext cx="3074789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Example Prompt: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"What studies compare the accuracy of AI-assisted survey design with traditional methods?"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6873" y="616506"/>
            <a:ext cx="5073015" cy="544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7A003F"/>
                </a:solidFill>
                <a:latin typeface="Nunito Bold" pitchFamily="34" charset="0"/>
                <a:ea typeface="Nunito Bold" pitchFamily="34" charset="-122"/>
                <a:cs typeface="Nunito Bold" pitchFamily="34" charset="-120"/>
              </a:rPr>
              <a:t>Self-Learning Extensions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96873" y="1509236"/>
            <a:ext cx="13236654" cy="557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The Monday sessions provide structured opportunities for autonomous learning, allowing you to develop practical skills at your own pace whilst exploring critical ethical dimensions of research methodology.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696873" y="4937760"/>
            <a:ext cx="13236654" cy="22860"/>
          </a:xfrm>
          <a:prstGeom prst="roundRect">
            <a:avLst>
              <a:gd name="adj" fmla="val 320089"/>
            </a:avLst>
          </a:prstGeom>
          <a:solidFill>
            <a:srgbClr val="E4B3CC"/>
          </a:solidFill>
          <a:ln/>
        </p:spPr>
      </p:sp>
      <p:sp>
        <p:nvSpPr>
          <p:cNvPr id="5" name="Shape 3"/>
          <p:cNvSpPr/>
          <p:nvPr/>
        </p:nvSpPr>
        <p:spPr>
          <a:xfrm>
            <a:off x="3940135" y="4415195"/>
            <a:ext cx="22860" cy="522565"/>
          </a:xfrm>
          <a:prstGeom prst="roundRect">
            <a:avLst>
              <a:gd name="adj" fmla="val 320089"/>
            </a:avLst>
          </a:prstGeom>
          <a:solidFill>
            <a:srgbClr val="E4B3CC"/>
          </a:solidFill>
          <a:ln/>
        </p:spPr>
      </p:sp>
      <p:sp>
        <p:nvSpPr>
          <p:cNvPr id="6" name="Shape 4"/>
          <p:cNvSpPr/>
          <p:nvPr/>
        </p:nvSpPr>
        <p:spPr>
          <a:xfrm>
            <a:off x="3755588" y="4741783"/>
            <a:ext cx="391954" cy="391954"/>
          </a:xfrm>
          <a:prstGeom prst="roundRect">
            <a:avLst>
              <a:gd name="adj" fmla="val 18669"/>
            </a:avLst>
          </a:prstGeom>
          <a:solidFill>
            <a:srgbClr val="FECDE6"/>
          </a:solidFill>
          <a:ln w="7620">
            <a:solidFill>
              <a:srgbClr val="E4B3CC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3820954" y="4774466"/>
            <a:ext cx="261223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Nunito Bold" pitchFamily="34" charset="0"/>
                <a:ea typeface="Nunito Bold" pitchFamily="34" charset="-122"/>
                <a:cs typeface="Nunito Bold" pitchFamily="34" charset="-120"/>
              </a:rPr>
              <a:t>1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2862739" y="2262426"/>
            <a:ext cx="217765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Nunito Bold" pitchFamily="34" charset="0"/>
                <a:ea typeface="Nunito Bold" pitchFamily="34" charset="-122"/>
                <a:cs typeface="Nunito Bold" pitchFamily="34" charset="-120"/>
              </a:rPr>
              <a:t>01.12.25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871061" y="2639020"/>
            <a:ext cx="6161008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SoSci Survey &amp; Sampling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871061" y="3022044"/>
            <a:ext cx="6161008" cy="835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Complete SoSci Survey tutorials to design your own questionnaire. Pilot test with at least three participants and refine based on feedback. Review different sampling types and their implications for generalisability.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871061" y="3962281"/>
            <a:ext cx="6161008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350" u="sng" dirty="0">
                <a:solidFill>
                  <a:srgbClr val="7B0240"/>
                </a:solidFill>
                <a:latin typeface="Nunito" pitchFamily="34" charset="0"/>
                <a:ea typeface="Nunito" pitchFamily="34" charset="-122"/>
                <a:cs typeface="Nunito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SoSci Survey Guide</a:t>
            </a:r>
            <a:endParaRPr lang="en-US" sz="1350" dirty="0"/>
          </a:p>
        </p:txBody>
      </p:sp>
      <p:sp>
        <p:nvSpPr>
          <p:cNvPr id="12" name="Shape 10"/>
          <p:cNvSpPr/>
          <p:nvPr/>
        </p:nvSpPr>
        <p:spPr>
          <a:xfrm>
            <a:off x="7303651" y="4937760"/>
            <a:ext cx="22860" cy="522565"/>
          </a:xfrm>
          <a:prstGeom prst="roundRect">
            <a:avLst>
              <a:gd name="adj" fmla="val 320089"/>
            </a:avLst>
          </a:prstGeom>
          <a:solidFill>
            <a:srgbClr val="E4B3CC"/>
          </a:solidFill>
          <a:ln/>
        </p:spPr>
      </p:sp>
      <p:sp>
        <p:nvSpPr>
          <p:cNvPr id="13" name="Shape 11"/>
          <p:cNvSpPr/>
          <p:nvPr/>
        </p:nvSpPr>
        <p:spPr>
          <a:xfrm>
            <a:off x="7119104" y="4741783"/>
            <a:ext cx="391954" cy="391954"/>
          </a:xfrm>
          <a:prstGeom prst="roundRect">
            <a:avLst>
              <a:gd name="adj" fmla="val 18669"/>
            </a:avLst>
          </a:prstGeom>
          <a:solidFill>
            <a:srgbClr val="FECDE6"/>
          </a:solidFill>
          <a:ln w="7620">
            <a:solidFill>
              <a:srgbClr val="E4B3CC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184469" y="4774466"/>
            <a:ext cx="261223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Nunito Bold" pitchFamily="34" charset="0"/>
                <a:ea typeface="Nunito Bold" pitchFamily="34" charset="-122"/>
                <a:cs typeface="Nunito Bold" pitchFamily="34" charset="-120"/>
              </a:rPr>
              <a:t>2</a:t>
            </a:r>
            <a:endParaRPr lang="en-US" sz="2050" dirty="0"/>
          </a:p>
        </p:txBody>
      </p:sp>
      <p:sp>
        <p:nvSpPr>
          <p:cNvPr id="15" name="Text 13"/>
          <p:cNvSpPr/>
          <p:nvPr/>
        </p:nvSpPr>
        <p:spPr>
          <a:xfrm>
            <a:off x="6226254" y="5634633"/>
            <a:ext cx="217765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Nunito Bold" pitchFamily="34" charset="0"/>
                <a:ea typeface="Nunito Bold" pitchFamily="34" charset="-122"/>
                <a:cs typeface="Nunito Bold" pitchFamily="34" charset="-120"/>
              </a:rPr>
              <a:t>08.12.25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4234577" y="6011228"/>
            <a:ext cx="6161127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Cleaning &amp; AI Ethics</a:t>
            </a:r>
            <a:endParaRPr lang="en-US" sz="1350" dirty="0"/>
          </a:p>
        </p:txBody>
      </p:sp>
      <p:sp>
        <p:nvSpPr>
          <p:cNvPr id="17" name="Text 15"/>
          <p:cNvSpPr/>
          <p:nvPr/>
        </p:nvSpPr>
        <p:spPr>
          <a:xfrm>
            <a:off x="4234577" y="6394252"/>
            <a:ext cx="6161127" cy="835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Master data cleaning techniques in R, including identifying and handling missing values, detecting outliers, and ensuring data quality. Study the OECD AI Principles to understand ethical considerations in AI-assisted research.</a:t>
            </a:r>
            <a:endParaRPr lang="en-US" sz="1350" dirty="0"/>
          </a:p>
        </p:txBody>
      </p:sp>
      <p:sp>
        <p:nvSpPr>
          <p:cNvPr id="18" name="Text 16"/>
          <p:cNvSpPr/>
          <p:nvPr/>
        </p:nvSpPr>
        <p:spPr>
          <a:xfrm>
            <a:off x="4234577" y="7334488"/>
            <a:ext cx="6161127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350" u="sng" dirty="0">
                <a:solidFill>
                  <a:srgbClr val="7B0240"/>
                </a:solidFill>
                <a:latin typeface="Nunito" pitchFamily="34" charset="0"/>
                <a:ea typeface="Nunito" pitchFamily="34" charset="-122"/>
                <a:cs typeface="Nunito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OECD AI Principles</a:t>
            </a:r>
            <a:endParaRPr lang="en-US" sz="1350" dirty="0"/>
          </a:p>
        </p:txBody>
      </p:sp>
      <p:sp>
        <p:nvSpPr>
          <p:cNvPr id="19" name="Shape 17"/>
          <p:cNvSpPr/>
          <p:nvPr/>
        </p:nvSpPr>
        <p:spPr>
          <a:xfrm>
            <a:off x="10667286" y="4415195"/>
            <a:ext cx="22860" cy="522565"/>
          </a:xfrm>
          <a:prstGeom prst="roundRect">
            <a:avLst>
              <a:gd name="adj" fmla="val 320089"/>
            </a:avLst>
          </a:prstGeom>
          <a:solidFill>
            <a:srgbClr val="E4B3CC"/>
          </a:solidFill>
          <a:ln/>
        </p:spPr>
      </p:sp>
      <p:sp>
        <p:nvSpPr>
          <p:cNvPr id="20" name="Shape 18"/>
          <p:cNvSpPr/>
          <p:nvPr/>
        </p:nvSpPr>
        <p:spPr>
          <a:xfrm>
            <a:off x="10482739" y="4741783"/>
            <a:ext cx="391954" cy="391954"/>
          </a:xfrm>
          <a:prstGeom prst="roundRect">
            <a:avLst>
              <a:gd name="adj" fmla="val 18669"/>
            </a:avLst>
          </a:prstGeom>
          <a:solidFill>
            <a:srgbClr val="FECDE6"/>
          </a:solidFill>
          <a:ln w="7620">
            <a:solidFill>
              <a:srgbClr val="E4B3CC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10548104" y="4774466"/>
            <a:ext cx="261223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Nunito Bold" pitchFamily="34" charset="0"/>
                <a:ea typeface="Nunito Bold" pitchFamily="34" charset="-122"/>
                <a:cs typeface="Nunito Bold" pitchFamily="34" charset="-120"/>
              </a:rPr>
              <a:t>3</a:t>
            </a:r>
            <a:endParaRPr lang="en-US" sz="2050" dirty="0"/>
          </a:p>
        </p:txBody>
      </p:sp>
      <p:sp>
        <p:nvSpPr>
          <p:cNvPr id="22" name="Text 20"/>
          <p:cNvSpPr/>
          <p:nvPr/>
        </p:nvSpPr>
        <p:spPr>
          <a:xfrm>
            <a:off x="9589889" y="2262426"/>
            <a:ext cx="217765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Nunito Bold" pitchFamily="34" charset="0"/>
                <a:ea typeface="Nunito Bold" pitchFamily="34" charset="-122"/>
                <a:cs typeface="Nunito Bold" pitchFamily="34" charset="-120"/>
              </a:rPr>
              <a:t>12.01.26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7598212" y="2639020"/>
            <a:ext cx="6161127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AI for Analysis Support</a:t>
            </a:r>
            <a:endParaRPr lang="en-US" sz="1350" dirty="0"/>
          </a:p>
        </p:txBody>
      </p:sp>
      <p:sp>
        <p:nvSpPr>
          <p:cNvPr id="24" name="Text 22"/>
          <p:cNvSpPr/>
          <p:nvPr/>
        </p:nvSpPr>
        <p:spPr>
          <a:xfrm>
            <a:off x="7598212" y="3022044"/>
            <a:ext cx="6161127" cy="835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Use Perplexity or Consensus to interpret your R statistical outputs. Practice prompt engineering to extract meaningful insights from complex results and validate AI-generated interpretations against your statistical knowledge.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3936"/>
            <a:ext cx="512218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7A003F"/>
                </a:solidFill>
                <a:latin typeface="Nunito Bold" pitchFamily="34" charset="0"/>
                <a:ea typeface="Nunito Bold" pitchFamily="34" charset="-122"/>
                <a:cs typeface="Nunito Bold" pitchFamily="34" charset="-120"/>
              </a:rPr>
              <a:t>Assessment Overview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030849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Your final grade comprises two equally weighted components, each designed to evaluate different aspects of your quantitative research competencies and ability to integrate AI tools responsibly into scholarly work.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2889171"/>
            <a:ext cx="6422231" cy="4326374"/>
          </a:xfrm>
          <a:prstGeom prst="roundRect">
            <a:avLst>
              <a:gd name="adj" fmla="val 1927"/>
            </a:avLst>
          </a:prstGeom>
          <a:solidFill>
            <a:srgbClr val="FECDE6"/>
          </a:solidFill>
          <a:ln w="7620">
            <a:solidFill>
              <a:srgbClr val="E4B3CC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99768" y="3095149"/>
            <a:ext cx="387691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Nunito Bold" pitchFamily="34" charset="0"/>
                <a:ea typeface="Nunito Bold" pitchFamily="34" charset="-122"/>
                <a:cs typeface="Nunito Bold" pitchFamily="34" charset="-120"/>
              </a:rPr>
              <a:t>Student Presentation (50%)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999768" y="3586282"/>
            <a:ext cx="6010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Length: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45 min (including discussion and questions)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999768" y="4022884"/>
            <a:ext cx="6010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Content Requirements: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999768" y="4459486"/>
            <a:ext cx="6010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Present your original research idea and rationale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999768" y="4846439"/>
            <a:ext cx="6010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Describe your dataset and methodological approach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999768" y="5233392"/>
            <a:ext cx="6010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Demonstrate your AI prompting workflow with examples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999768" y="5620345"/>
            <a:ext cx="6010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Critically reflect on how R and AI enhanced your research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999768" y="6056948"/>
            <a:ext cx="601027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Assessment Criteria: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Relevance of research question | Methodological accuracy | Quality of R and AI reflection | Ability to engage in critical discussion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7414379" y="2889171"/>
            <a:ext cx="6422231" cy="4326374"/>
          </a:xfrm>
          <a:prstGeom prst="roundRect">
            <a:avLst>
              <a:gd name="adj" fmla="val 1927"/>
            </a:avLst>
          </a:prstGeom>
          <a:solidFill>
            <a:srgbClr val="FECDE6"/>
          </a:solidFill>
          <a:ln w="7620">
            <a:solidFill>
              <a:srgbClr val="E4B3CC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620357" y="3095149"/>
            <a:ext cx="505337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Nunito Bold" pitchFamily="34" charset="0"/>
                <a:ea typeface="Nunito Bold" pitchFamily="34" charset="-122"/>
                <a:cs typeface="Nunito Bold" pitchFamily="34" charset="-120"/>
              </a:rPr>
              <a:t>AI-Supported Research Paper (50%)</a:t>
            </a:r>
            <a:endParaRPr lang="en-US" sz="2300" dirty="0"/>
          </a:p>
        </p:txBody>
      </p:sp>
      <p:sp>
        <p:nvSpPr>
          <p:cNvPr id="15" name="Text 13"/>
          <p:cNvSpPr/>
          <p:nvPr/>
        </p:nvSpPr>
        <p:spPr>
          <a:xfrm>
            <a:off x="7620357" y="3586282"/>
            <a:ext cx="6010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Length: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Approximately 5000 words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620357" y="4022884"/>
            <a:ext cx="6010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Required Components: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7620357" y="4459486"/>
            <a:ext cx="6010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Complete research paper following APA 7 format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7620357" y="4846439"/>
            <a:ext cx="6010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Detailed prompting diary documenting all AI interactions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7620357" y="5233392"/>
            <a:ext cx="6010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Screenshots of key AI conversations and outputs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7620357" y="5620345"/>
            <a:ext cx="6010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Critical reflection on AI's role in your research process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7620357" y="6056948"/>
            <a:ext cx="601027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Submission Format: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Submit PDF of paper plus complete R Project files via Moodle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1526" y="537924"/>
            <a:ext cx="4884896" cy="610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7A003F"/>
                </a:solidFill>
                <a:latin typeface="Nunito Bold" pitchFamily="34" charset="0"/>
                <a:ea typeface="Nunito Bold" pitchFamily="34" charset="-122"/>
                <a:cs typeface="Nunito Bold" pitchFamily="34" charset="-120"/>
              </a:rPr>
              <a:t>Final Reflection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781526" y="1441490"/>
            <a:ext cx="13067348" cy="2442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9600"/>
              </a:lnSpc>
              <a:buNone/>
            </a:pPr>
            <a:r>
              <a:rPr lang="en-US" sz="7650" b="1" dirty="0">
                <a:solidFill>
                  <a:srgbClr val="7A003F"/>
                </a:solidFill>
                <a:latin typeface="Nunito Bold" pitchFamily="34" charset="0"/>
                <a:ea typeface="Nunito Bold" pitchFamily="34" charset="-122"/>
                <a:cs typeface="Nunito Bold" pitchFamily="34" charset="-120"/>
              </a:rPr>
              <a:t>Quantitative thinking meets AI – from data to decision</a:t>
            </a:r>
            <a:endParaRPr lang="en-US" sz="7650" dirty="0"/>
          </a:p>
        </p:txBody>
      </p:sp>
      <p:sp>
        <p:nvSpPr>
          <p:cNvPr id="4" name="Text 2"/>
          <p:cNvSpPr/>
          <p:nvPr/>
        </p:nvSpPr>
        <p:spPr>
          <a:xfrm>
            <a:off x="781526" y="4176951"/>
            <a:ext cx="13067348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Upon completing this seminar, you will possess a sophisticated toolkit for conducting rigorous quantitative research in an AI-enhanced landscape. You will have developed the technical proficiency, critical thinking, and ethical awareness necessary for impactful scholarly work.</a:t>
            </a: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781526" y="5021818"/>
            <a:ext cx="439579" cy="439579"/>
          </a:xfrm>
          <a:prstGeom prst="roundRect">
            <a:avLst>
              <a:gd name="adj" fmla="val 18670"/>
            </a:avLst>
          </a:prstGeom>
          <a:solidFill>
            <a:srgbClr val="FECDE6"/>
          </a:solidFill>
          <a:ln w="7620">
            <a:solidFill>
              <a:srgbClr val="E4B3CC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416487" y="5088969"/>
            <a:ext cx="3108484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Nunito Bold" pitchFamily="34" charset="0"/>
                <a:ea typeface="Nunito Bold" pitchFamily="34" charset="-122"/>
                <a:cs typeface="Nunito Bold" pitchFamily="34" charset="-120"/>
              </a:rPr>
              <a:t>Integrate AI Tools Critically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416487" y="5511284"/>
            <a:ext cx="3557945" cy="1875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Apply artificial intelligence tools strategically throughout the research process whilst maintaining methodological rigour, recognising both their capabilities and limitations in scholarly contexts.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5218628" y="5021818"/>
            <a:ext cx="439579" cy="439579"/>
          </a:xfrm>
          <a:prstGeom prst="roundRect">
            <a:avLst>
              <a:gd name="adj" fmla="val 18670"/>
            </a:avLst>
          </a:prstGeom>
          <a:solidFill>
            <a:srgbClr val="FECDE6"/>
          </a:solidFill>
          <a:ln w="7620">
            <a:solidFill>
              <a:srgbClr val="E4B3CC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853589" y="5088969"/>
            <a:ext cx="3158490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Nunito Bold" pitchFamily="34" charset="0"/>
                <a:ea typeface="Nunito Bold" pitchFamily="34" charset="-122"/>
                <a:cs typeface="Nunito Bold" pitchFamily="34" charset="-120"/>
              </a:rPr>
              <a:t>Work Autonomously with R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5853589" y="5511284"/>
            <a:ext cx="3558064" cy="1562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Conduct sophisticated data analysis and create publication-quality visualisations independently using R Studio, demonstrating mastery of statistical computing for quantitative research.</a:t>
            </a:r>
            <a:endParaRPr lang="en-US" sz="1500" dirty="0"/>
          </a:p>
        </p:txBody>
      </p:sp>
      <p:sp>
        <p:nvSpPr>
          <p:cNvPr id="11" name="Shape 9"/>
          <p:cNvSpPr/>
          <p:nvPr/>
        </p:nvSpPr>
        <p:spPr>
          <a:xfrm>
            <a:off x="9655850" y="5021818"/>
            <a:ext cx="439579" cy="439579"/>
          </a:xfrm>
          <a:prstGeom prst="roundRect">
            <a:avLst>
              <a:gd name="adj" fmla="val 18670"/>
            </a:avLst>
          </a:prstGeom>
          <a:solidFill>
            <a:srgbClr val="FECDE6"/>
          </a:solidFill>
          <a:ln w="7620">
            <a:solidFill>
              <a:srgbClr val="E4B3CC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0290810" y="5088969"/>
            <a:ext cx="3558064" cy="610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Nunito Bold" pitchFamily="34" charset="0"/>
                <a:ea typeface="Nunito Bold" pitchFamily="34" charset="-122"/>
                <a:cs typeface="Nunito Bold" pitchFamily="34" charset="-120"/>
              </a:rPr>
              <a:t>Present Research Transparently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10290810" y="5816441"/>
            <a:ext cx="3558064" cy="1875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Communicate findings effectively through both oral presentations and written reports, documenting your research process ethically and transparently, including the role of AI assistance.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2025-11-05T10:04:14Z</dcterms:created>
  <dcterms:modified xsi:type="dcterms:W3CDTF">2025-11-05T10:04:14Z</dcterms:modified>
</cp:coreProperties>
</file>